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46" r:id="rId3"/>
    <p:sldId id="298" r:id="rId4"/>
    <p:sldId id="414" r:id="rId5"/>
    <p:sldId id="435" r:id="rId6"/>
    <p:sldId id="413" r:id="rId7"/>
    <p:sldId id="347" r:id="rId8"/>
    <p:sldId id="484" r:id="rId9"/>
    <p:sldId id="391" r:id="rId10"/>
    <p:sldId id="416" r:id="rId11"/>
    <p:sldId id="417" r:id="rId12"/>
    <p:sldId id="418" r:id="rId13"/>
    <p:sldId id="419" r:id="rId14"/>
    <p:sldId id="424" r:id="rId15"/>
    <p:sldId id="425" r:id="rId16"/>
    <p:sldId id="426" r:id="rId17"/>
    <p:sldId id="427" r:id="rId18"/>
    <p:sldId id="428" r:id="rId19"/>
    <p:sldId id="430" r:id="rId20"/>
    <p:sldId id="429" r:id="rId21"/>
    <p:sldId id="431" r:id="rId22"/>
    <p:sldId id="546" r:id="rId23"/>
    <p:sldId id="439" r:id="rId24"/>
    <p:sldId id="348" r:id="rId25"/>
    <p:sldId id="383" r:id="rId26"/>
    <p:sldId id="385" r:id="rId27"/>
    <p:sldId id="488" r:id="rId28"/>
    <p:sldId id="531" r:id="rId29"/>
    <p:sldId id="548" r:id="rId30"/>
    <p:sldId id="545" r:id="rId31"/>
    <p:sldId id="532" r:id="rId32"/>
    <p:sldId id="489" r:id="rId33"/>
    <p:sldId id="490" r:id="rId34"/>
    <p:sldId id="350" r:id="rId35"/>
    <p:sldId id="367" r:id="rId36"/>
    <p:sldId id="544" r:id="rId37"/>
    <p:sldId id="363" r:id="rId38"/>
    <p:sldId id="527" r:id="rId39"/>
    <p:sldId id="352" r:id="rId40"/>
    <p:sldId id="410"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3399"/>
    <a:srgbClr val="000000"/>
    <a:srgbClr val="FF0000"/>
    <a:srgbClr val="FF9933"/>
    <a:srgbClr val="FFFF99"/>
    <a:srgbClr val="FF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5365" autoAdjust="0"/>
  </p:normalViewPr>
  <p:slideViewPr>
    <p:cSldViewPr>
      <p:cViewPr varScale="1">
        <p:scale>
          <a:sx n="74" d="100"/>
          <a:sy n="74" d="100"/>
        </p:scale>
        <p:origin x="144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9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soi-mail\documents\General%20Development%20Docs\2010%20Organizational%20Budget%20(Summarized).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0010005651807097E-3"/>
          <c:y val="0"/>
          <c:w val="0.64588766450570634"/>
          <c:h val="0.94300518134715028"/>
        </c:manualLayout>
      </c:layout>
      <c:pie3DChart>
        <c:varyColors val="1"/>
        <c:dLbls>
          <c:showLegendKey val="0"/>
          <c:showVal val="0"/>
          <c:showCatName val="0"/>
          <c:showSerName val="0"/>
          <c:showPercent val="0"/>
          <c:showBubbleSize val="0"/>
          <c:showLeaderLines val="0"/>
        </c:dLbls>
      </c:pie3DChart>
      <c:spPr>
        <a:noFill/>
        <a:ln w="25393">
          <a:noFill/>
        </a:ln>
      </c:spPr>
    </c:plotArea>
    <c:legend>
      <c:legendPos val="r"/>
      <c:layout>
        <c:manualLayout>
          <c:xMode val="edge"/>
          <c:yMode val="edge"/>
          <c:x val="0.68974866897260034"/>
          <c:y val="4.2771245827281298E-2"/>
          <c:w val="0.29824819873527797"/>
          <c:h val="0.83089264327395962"/>
        </c:manualLayout>
      </c:layout>
      <c:overlay val="0"/>
    </c:legend>
    <c:plotVisOnly val="1"/>
    <c:dispBlanksAs val="gap"/>
    <c:showDLblsOverMax val="0"/>
  </c:chart>
  <c:txPr>
    <a:bodyPr/>
    <a:lstStyle/>
    <a:p>
      <a:pPr>
        <a:defRPr sz="1796"/>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u="none" strike="noStrike" baseline="0">
                <a:solidFill>
                  <a:srgbClr val="000000"/>
                </a:solidFill>
                <a:latin typeface="Arial"/>
                <a:ea typeface="Arial"/>
                <a:cs typeface="Arial"/>
              </a:defRPr>
            </a:pPr>
            <a:r>
              <a:rPr lang="en-US" dirty="0"/>
              <a:t>2018 Budget
Functional Allocation of Expenses</a:t>
            </a:r>
          </a:p>
        </c:rich>
      </c:tx>
      <c:layout>
        <c:manualLayout>
          <c:xMode val="edge"/>
          <c:yMode val="edge"/>
          <c:x val="0.23440874488390101"/>
          <c:y val="0"/>
        </c:manualLayout>
      </c:layout>
      <c:overlay val="0"/>
      <c:spPr>
        <a:noFill/>
        <a:ln w="25400">
          <a:noFill/>
        </a:ln>
      </c:spPr>
    </c:title>
    <c:autoTitleDeleted val="0"/>
    <c:plotArea>
      <c:layout>
        <c:manualLayout>
          <c:layoutTarget val="inner"/>
          <c:xMode val="edge"/>
          <c:yMode val="edge"/>
          <c:x val="0.26237623762376239"/>
          <c:y val="0.28176871592475594"/>
          <c:w val="0.29455445544554454"/>
          <c:h val="0.65746033715776386"/>
        </c:manualLayout>
      </c:layout>
      <c:pieChart>
        <c:varyColors val="1"/>
        <c:ser>
          <c:idx val="0"/>
          <c:order val="0"/>
          <c:tx>
            <c:v>Functional Allocation of Expenses</c:v>
          </c:tx>
          <c:spPr>
            <a:solidFill>
              <a:srgbClr val="9999FF"/>
            </a:solidFill>
            <a:ln w="12700">
              <a:solidFill>
                <a:srgbClr val="000000"/>
              </a:solidFill>
              <a:prstDash val="solid"/>
            </a:ln>
          </c:spPr>
          <c:dPt>
            <c:idx val="0"/>
            <c:bubble3D val="0"/>
            <c:spPr>
              <a:solidFill>
                <a:srgbClr val="FF0000"/>
              </a:solidFill>
              <a:ln w="12700">
                <a:solidFill>
                  <a:srgbClr val="000000"/>
                </a:solidFill>
                <a:prstDash val="solid"/>
              </a:ln>
            </c:spPr>
          </c:dPt>
          <c:dPt>
            <c:idx val="1"/>
            <c:bubble3D val="0"/>
            <c:spPr>
              <a:solidFill>
                <a:srgbClr val="33CCCC"/>
              </a:solidFill>
              <a:ln w="12700">
                <a:solidFill>
                  <a:srgbClr val="000000"/>
                </a:solidFill>
                <a:prstDash val="solid"/>
              </a:ln>
            </c:spPr>
          </c:dPt>
          <c:dPt>
            <c:idx val="2"/>
            <c:bubble3D val="0"/>
            <c:spPr>
              <a:solidFill>
                <a:srgbClr val="C0C0C0"/>
              </a:solidFill>
              <a:ln w="12700">
                <a:solidFill>
                  <a:srgbClr val="000000"/>
                </a:solidFill>
                <a:prstDash val="solid"/>
              </a:ln>
            </c:spPr>
          </c:dPt>
          <c:dLbls>
            <c:numFmt formatCode="0%" sourceLinked="0"/>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[1]Summary!$C$31:$E$31</c:f>
              <c:strCache>
                <c:ptCount val="3"/>
                <c:pt idx="0">
                  <c:v>Program</c:v>
                </c:pt>
                <c:pt idx="1">
                  <c:v>Development</c:v>
                </c:pt>
                <c:pt idx="2">
                  <c:v>Administrative</c:v>
                </c:pt>
              </c:strCache>
            </c:strRef>
          </c:cat>
          <c:val>
            <c:numRef>
              <c:f>[1]Summary!$C$78:$E$78</c:f>
              <c:numCache>
                <c:formatCode>General</c:formatCode>
                <c:ptCount val="3"/>
                <c:pt idx="0">
                  <c:v>3184228.9901399999</c:v>
                </c:pt>
                <c:pt idx="1">
                  <c:v>846303.17449999996</c:v>
                </c:pt>
                <c:pt idx="2">
                  <c:v>174444.64535999999</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5346534653465349"/>
          <c:y val="0.23204477893302011"/>
          <c:w val="0.32673267326732669"/>
          <c:h val="0.75138295558359081"/>
        </c:manualLayout>
      </c:layout>
      <c:overlay val="0"/>
      <c:spPr>
        <a:no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4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25" b="0" i="0" u="none" strike="noStrike" baseline="0">
                <a:solidFill>
                  <a:srgbClr val="000000"/>
                </a:solidFill>
                <a:latin typeface="Arial"/>
                <a:ea typeface="Arial"/>
                <a:cs typeface="Arial"/>
              </a:defRPr>
            </a:pPr>
            <a:r>
              <a:rPr lang="en-US" dirty="0"/>
              <a:t>2010 Budget
Functional Allocation of Expenses</a:t>
            </a:r>
          </a:p>
        </c:rich>
      </c:tx>
      <c:layout>
        <c:manualLayout>
          <c:xMode val="edge"/>
          <c:yMode val="edge"/>
          <c:x val="0.50956988031998396"/>
          <c:y val="7.2961373390557943E-2"/>
        </c:manualLayout>
      </c:layout>
      <c:overlay val="0"/>
      <c:spPr>
        <a:noFill/>
        <a:ln w="25400">
          <a:noFill/>
        </a:ln>
      </c:spPr>
    </c:title>
    <c:autoTitleDeleted val="0"/>
    <c:plotArea>
      <c:layout>
        <c:manualLayout>
          <c:layoutTarget val="inner"/>
          <c:xMode val="edge"/>
          <c:yMode val="edge"/>
          <c:x val="0.23205768734310442"/>
          <c:y val="0.24892703862661217"/>
          <c:w val="0.39473730321250255"/>
          <c:h val="0.70815450643776823"/>
        </c:manualLayout>
      </c:layout>
      <c:pieChart>
        <c:varyColors val="1"/>
        <c:ser>
          <c:idx val="0"/>
          <c:order val="0"/>
          <c:tx>
            <c:v>2005 Budget Functional Allocation of Expenses</c:v>
          </c:tx>
          <c:spPr>
            <a:solidFill>
              <a:srgbClr val="9999FF"/>
            </a:solidFill>
            <a:ln w="12700">
              <a:solidFill>
                <a:srgbClr val="000000"/>
              </a:solidFill>
              <a:prstDash val="solid"/>
            </a:ln>
          </c:spPr>
          <c:explosion val="6"/>
          <c:dPt>
            <c:idx val="0"/>
            <c:bubble3D val="0"/>
            <c:spPr>
              <a:solidFill>
                <a:srgbClr val="FF0000"/>
              </a:solidFill>
              <a:ln w="12700">
                <a:solidFill>
                  <a:srgbClr val="000000"/>
                </a:solidFill>
                <a:prstDash val="solid"/>
              </a:ln>
            </c:spPr>
          </c:dPt>
          <c:dPt>
            <c:idx val="1"/>
            <c:bubble3D val="0"/>
            <c:spPr>
              <a:solidFill>
                <a:srgbClr val="33CCCC"/>
              </a:solidFill>
              <a:ln w="12700">
                <a:solidFill>
                  <a:srgbClr val="000000"/>
                </a:solidFill>
                <a:prstDash val="solid"/>
              </a:ln>
            </c:spPr>
          </c:dPt>
          <c:dPt>
            <c:idx val="2"/>
            <c:bubble3D val="0"/>
            <c:spPr>
              <a:solidFill>
                <a:srgbClr val="C0C0C0"/>
              </a:solidFill>
              <a:ln w="12700">
                <a:solidFill>
                  <a:srgbClr val="000000"/>
                </a:solidFill>
                <a:prstDash val="solid"/>
              </a:ln>
            </c:spPr>
          </c:dPt>
          <c:dLbls>
            <c:numFmt formatCode="0%" sourceLinked="0"/>
            <c:spPr>
              <a:noFill/>
              <a:ln w="25400">
                <a:noFill/>
              </a:ln>
            </c:spPr>
            <c:txPr>
              <a:bodyPr/>
              <a:lstStyle/>
              <a:p>
                <a:pPr>
                  <a:defRPr sz="800" b="0"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'[2010 Organizational Budget (Summarized).xls]Summary (2)'!$B$43:$B$45</c:f>
              <c:strCache>
                <c:ptCount val="3"/>
                <c:pt idx="0">
                  <c:v>Program  </c:v>
                </c:pt>
                <c:pt idx="1">
                  <c:v>Development</c:v>
                </c:pt>
                <c:pt idx="2">
                  <c:v>Administrative</c:v>
                </c:pt>
              </c:strCache>
            </c:strRef>
          </c:cat>
          <c:val>
            <c:numRef>
              <c:f>'[2010 Organizational Budget (Summarized).xls]Summary (2)'!$E$43:$E$45</c:f>
              <c:numCache>
                <c:formatCode>_("$"* #,##0.00_);_("$"* \(#,##0.00\);_("$"* "-"??_);_(@_)</c:formatCode>
                <c:ptCount val="3"/>
                <c:pt idx="0">
                  <c:v>3245704.18</c:v>
                </c:pt>
                <c:pt idx="1">
                  <c:v>699642.95000000042</c:v>
                </c:pt>
                <c:pt idx="2">
                  <c:v>168601.94999999998</c:v>
                </c:pt>
              </c:numCache>
            </c:numRef>
          </c:val>
        </c:ser>
        <c:ser>
          <c:idx val="1"/>
          <c:order val="1"/>
          <c:spPr>
            <a:solidFill>
              <a:srgbClr val="993366"/>
            </a:solidFill>
            <a:ln w="12700">
              <a:solidFill>
                <a:srgbClr val="000000"/>
              </a:solidFill>
              <a:prstDash val="solid"/>
            </a:ln>
          </c:spPr>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800" b="0"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'[2010 Organizational Budget (Summarized).xls]Summary (2)'!$B$43:$B$45</c:f>
              <c:strCache>
                <c:ptCount val="3"/>
                <c:pt idx="0">
                  <c:v>Program  </c:v>
                </c:pt>
                <c:pt idx="1">
                  <c:v>Development</c:v>
                </c:pt>
                <c:pt idx="2">
                  <c:v>Administrative</c:v>
                </c:pt>
              </c:strCache>
            </c:strRef>
          </c:cat>
          <c:val>
            <c:numRef>
              <c:f>'[2010 Organizational Budget (Summarized).xls]Summary (2)'!$E$44</c:f>
              <c:numCache>
                <c:formatCode>_("$"* #,##0.00_);_("$"* \(#,##0.00\);_("$"* "-"??_);_(@_)</c:formatCode>
                <c:ptCount val="1"/>
                <c:pt idx="0">
                  <c:v>699642.95000000042</c:v>
                </c:pt>
              </c:numCache>
            </c:numRef>
          </c:val>
        </c:ser>
        <c:ser>
          <c:idx val="2"/>
          <c:order val="2"/>
          <c:spPr>
            <a:solidFill>
              <a:srgbClr val="FFFFCC"/>
            </a:solidFill>
            <a:ln w="12700">
              <a:solidFill>
                <a:srgbClr val="000000"/>
              </a:solidFill>
              <a:prstDash val="solid"/>
            </a:ln>
          </c:spPr>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800" b="0" i="0" u="none" strike="noStrike" baseline="0">
                    <a:solidFill>
                      <a:srgbClr val="000000"/>
                    </a:solidFill>
                    <a:latin typeface="Arial"/>
                    <a:ea typeface="Arial"/>
                    <a:cs typeface="Aria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'[2010 Organizational Budget (Summarized).xls]Summary (2)'!$B$43:$B$45</c:f>
              <c:strCache>
                <c:ptCount val="3"/>
                <c:pt idx="0">
                  <c:v>Program  </c:v>
                </c:pt>
                <c:pt idx="1">
                  <c:v>Development</c:v>
                </c:pt>
                <c:pt idx="2">
                  <c:v>Administrative</c:v>
                </c:pt>
              </c:strCache>
            </c:strRef>
          </c:cat>
          <c:val>
            <c:numRef>
              <c:f>'[2010 Organizational Budget (Summarized).xls]Summary (2)'!$E$45</c:f>
              <c:numCache>
                <c:formatCode>_("$"* #,##0.00_);_("$"* \(#,##0.00\);_("$"* "-"??_);_(@_)</c:formatCode>
                <c:ptCount val="1"/>
                <c:pt idx="0">
                  <c:v>168601.94999999998</c:v>
                </c:pt>
              </c:numCache>
            </c:numRef>
          </c:val>
        </c:ser>
        <c:dLbls>
          <c:showLegendKey val="0"/>
          <c:showVal val="0"/>
          <c:showCatName val="0"/>
          <c:showSerName val="0"/>
          <c:showPercent val="1"/>
          <c:showBubbleSize val="0"/>
          <c:showLeaderLines val="1"/>
        </c:dLbls>
        <c:firstSliceAng val="0"/>
      </c:pieChart>
      <c:spPr>
        <a:noFill/>
        <a:ln w="25400">
          <a:noFill/>
        </a:ln>
      </c:spPr>
    </c:plotArea>
    <c:legend>
      <c:legendPos val="r"/>
      <c:layout>
        <c:manualLayout>
          <c:xMode val="edge"/>
          <c:yMode val="edge"/>
          <c:x val="0.66507252382925819"/>
          <c:y val="0.28326180257510725"/>
          <c:w val="0.31578972484898732"/>
          <c:h val="0.6008583690987126"/>
        </c:manualLayout>
      </c:layout>
      <c:overlay val="0"/>
      <c:spPr>
        <a:no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zero"/>
    <c:showDLblsOverMax val="0"/>
  </c:chart>
  <c:spPr>
    <a:noFill/>
    <a:ln w="9525">
      <a:noFill/>
    </a:ln>
  </c:spPr>
  <c:txPr>
    <a:bodyPr/>
    <a:lstStyle/>
    <a:p>
      <a:pPr>
        <a:defRPr sz="525"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1" y="0"/>
            <a:ext cx="3036888" cy="465138"/>
          </a:xfrm>
          <a:prstGeom prst="rect">
            <a:avLst/>
          </a:prstGeom>
          <a:noFill/>
          <a:ln w="9525">
            <a:noFill/>
            <a:miter lim="800000"/>
            <a:headEnd/>
            <a:tailEnd/>
          </a:ln>
          <a:effectLst/>
        </p:spPr>
        <p:txBody>
          <a:bodyPr vert="horz" wrap="square" lIns="94022" tIns="47012" rIns="94022" bIns="47012" numCol="1" anchor="t" anchorCtr="0" compatLnSpc="1">
            <a:prstTxWarp prst="textNoShape">
              <a:avLst/>
            </a:prstTxWarp>
          </a:bodyPr>
          <a:lstStyle>
            <a:lvl1pPr defTabSz="940382" eaLnBrk="1" hangingPunct="1">
              <a:defRPr sz="1200">
                <a:latin typeface="Arial" charset="0"/>
              </a:defRPr>
            </a:lvl1pPr>
          </a:lstStyle>
          <a:p>
            <a:pPr>
              <a:defRPr/>
            </a:pPr>
            <a:endParaRPr lang="en-US"/>
          </a:p>
        </p:txBody>
      </p:sp>
      <p:sp>
        <p:nvSpPr>
          <p:cNvPr id="116739" name="Rectangle 3"/>
          <p:cNvSpPr>
            <a:spLocks noGrp="1" noChangeArrowheads="1"/>
          </p:cNvSpPr>
          <p:nvPr>
            <p:ph type="dt" sz="quarter" idx="1"/>
          </p:nvPr>
        </p:nvSpPr>
        <p:spPr bwMode="auto">
          <a:xfrm>
            <a:off x="3971926" y="0"/>
            <a:ext cx="3036888" cy="465138"/>
          </a:xfrm>
          <a:prstGeom prst="rect">
            <a:avLst/>
          </a:prstGeom>
          <a:noFill/>
          <a:ln w="9525">
            <a:noFill/>
            <a:miter lim="800000"/>
            <a:headEnd/>
            <a:tailEnd/>
          </a:ln>
          <a:effectLst/>
        </p:spPr>
        <p:txBody>
          <a:bodyPr vert="horz" wrap="square" lIns="94022" tIns="47012" rIns="94022" bIns="47012" numCol="1" anchor="t" anchorCtr="0" compatLnSpc="1">
            <a:prstTxWarp prst="textNoShape">
              <a:avLst/>
            </a:prstTxWarp>
          </a:bodyPr>
          <a:lstStyle>
            <a:lvl1pPr algn="r" defTabSz="940382" eaLnBrk="1" hangingPunct="1">
              <a:defRPr sz="1200">
                <a:latin typeface="Arial" charset="0"/>
              </a:defRPr>
            </a:lvl1pPr>
          </a:lstStyle>
          <a:p>
            <a:pPr>
              <a:defRPr/>
            </a:pPr>
            <a:endParaRPr lang="en-US"/>
          </a:p>
        </p:txBody>
      </p:sp>
      <p:sp>
        <p:nvSpPr>
          <p:cNvPr id="116740" name="Rectangle 4"/>
          <p:cNvSpPr>
            <a:spLocks noGrp="1" noChangeArrowheads="1"/>
          </p:cNvSpPr>
          <p:nvPr>
            <p:ph type="ftr" sz="quarter" idx="2"/>
          </p:nvPr>
        </p:nvSpPr>
        <p:spPr bwMode="auto">
          <a:xfrm>
            <a:off x="1" y="8829675"/>
            <a:ext cx="3036888" cy="465138"/>
          </a:xfrm>
          <a:prstGeom prst="rect">
            <a:avLst/>
          </a:prstGeom>
          <a:noFill/>
          <a:ln w="9525">
            <a:noFill/>
            <a:miter lim="800000"/>
            <a:headEnd/>
            <a:tailEnd/>
          </a:ln>
          <a:effectLst/>
        </p:spPr>
        <p:txBody>
          <a:bodyPr vert="horz" wrap="square" lIns="94022" tIns="47012" rIns="94022" bIns="47012" numCol="1" anchor="b" anchorCtr="0" compatLnSpc="1">
            <a:prstTxWarp prst="textNoShape">
              <a:avLst/>
            </a:prstTxWarp>
          </a:bodyPr>
          <a:lstStyle>
            <a:lvl1pPr defTabSz="940382" eaLnBrk="1" hangingPunct="1">
              <a:defRPr sz="1200">
                <a:latin typeface="Arial" charset="0"/>
              </a:defRPr>
            </a:lvl1pPr>
          </a:lstStyle>
          <a:p>
            <a:pPr>
              <a:defRPr/>
            </a:pPr>
            <a:endParaRPr lang="en-US"/>
          </a:p>
        </p:txBody>
      </p:sp>
      <p:sp>
        <p:nvSpPr>
          <p:cNvPr id="116741" name="Rectangle 5"/>
          <p:cNvSpPr>
            <a:spLocks noGrp="1" noChangeArrowheads="1"/>
          </p:cNvSpPr>
          <p:nvPr>
            <p:ph type="sldNum" sz="quarter" idx="3"/>
          </p:nvPr>
        </p:nvSpPr>
        <p:spPr bwMode="auto">
          <a:xfrm>
            <a:off x="3971926" y="8829675"/>
            <a:ext cx="3036888" cy="465138"/>
          </a:xfrm>
          <a:prstGeom prst="rect">
            <a:avLst/>
          </a:prstGeom>
          <a:noFill/>
          <a:ln w="9525">
            <a:noFill/>
            <a:miter lim="800000"/>
            <a:headEnd/>
            <a:tailEnd/>
          </a:ln>
          <a:effectLst/>
        </p:spPr>
        <p:txBody>
          <a:bodyPr vert="horz" wrap="square" lIns="94022" tIns="47012" rIns="94022" bIns="47012" numCol="1" anchor="b" anchorCtr="0" compatLnSpc="1">
            <a:prstTxWarp prst="textNoShape">
              <a:avLst/>
            </a:prstTxWarp>
          </a:bodyPr>
          <a:lstStyle>
            <a:lvl1pPr algn="r" defTabSz="939732" eaLnBrk="1" hangingPunct="1">
              <a:defRPr sz="1200" smtClean="0"/>
            </a:lvl1pPr>
          </a:lstStyle>
          <a:p>
            <a:pPr>
              <a:defRPr/>
            </a:pPr>
            <a:fld id="{EDEFA0E3-F750-4AC6-8490-54BBB3D81D4E}" type="slidenum">
              <a:rPr lang="en-US" altLang="en-US"/>
              <a:pPr>
                <a:defRPr/>
              </a:pPr>
              <a:t>‹#›</a:t>
            </a:fld>
            <a:endParaRPr lang="en-US" altLang="en-US"/>
          </a:p>
        </p:txBody>
      </p:sp>
    </p:spTree>
    <p:extLst>
      <p:ext uri="{BB962C8B-B14F-4D97-AF65-F5344CB8AC3E}">
        <p14:creationId xmlns:p14="http://schemas.microsoft.com/office/powerpoint/2010/main" val="2037548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1" y="0"/>
            <a:ext cx="3036888" cy="465138"/>
          </a:xfrm>
          <a:prstGeom prst="rect">
            <a:avLst/>
          </a:prstGeom>
          <a:noFill/>
          <a:ln w="9525">
            <a:noFill/>
            <a:miter lim="800000"/>
            <a:headEnd/>
            <a:tailEnd/>
          </a:ln>
          <a:effectLst/>
        </p:spPr>
        <p:txBody>
          <a:bodyPr vert="horz" wrap="square" lIns="94022" tIns="47012" rIns="94022" bIns="47012" numCol="1" anchor="t" anchorCtr="0" compatLnSpc="1">
            <a:prstTxWarp prst="textNoShape">
              <a:avLst/>
            </a:prstTxWarp>
          </a:bodyPr>
          <a:lstStyle>
            <a:lvl1pPr defTabSz="940382" eaLnBrk="1" hangingPunct="1">
              <a:defRPr sz="1200">
                <a:latin typeface="Arial" charset="0"/>
              </a:defRPr>
            </a:lvl1pPr>
          </a:lstStyle>
          <a:p>
            <a:pPr>
              <a:defRPr/>
            </a:pPr>
            <a:endParaRPr lang="en-US"/>
          </a:p>
        </p:txBody>
      </p:sp>
      <p:sp>
        <p:nvSpPr>
          <p:cNvPr id="84995" name="Rectangle 3"/>
          <p:cNvSpPr>
            <a:spLocks noGrp="1" noChangeArrowheads="1"/>
          </p:cNvSpPr>
          <p:nvPr>
            <p:ph type="dt" idx="1"/>
          </p:nvPr>
        </p:nvSpPr>
        <p:spPr bwMode="auto">
          <a:xfrm>
            <a:off x="3971926" y="0"/>
            <a:ext cx="3036888" cy="465138"/>
          </a:xfrm>
          <a:prstGeom prst="rect">
            <a:avLst/>
          </a:prstGeom>
          <a:noFill/>
          <a:ln w="9525">
            <a:noFill/>
            <a:miter lim="800000"/>
            <a:headEnd/>
            <a:tailEnd/>
          </a:ln>
          <a:effectLst/>
        </p:spPr>
        <p:txBody>
          <a:bodyPr vert="horz" wrap="square" lIns="94022" tIns="47012" rIns="94022" bIns="47012" numCol="1" anchor="t" anchorCtr="0" compatLnSpc="1">
            <a:prstTxWarp prst="textNoShape">
              <a:avLst/>
            </a:prstTxWarp>
          </a:bodyPr>
          <a:lstStyle>
            <a:lvl1pPr algn="r" defTabSz="940382"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5"/>
          <p:cNvSpPr>
            <a:spLocks noGrp="1" noChangeArrowheads="1"/>
          </p:cNvSpPr>
          <p:nvPr>
            <p:ph type="body" sz="quarter" idx="3"/>
          </p:nvPr>
        </p:nvSpPr>
        <p:spPr bwMode="auto">
          <a:xfrm>
            <a:off x="700089" y="4416428"/>
            <a:ext cx="5610225" cy="4183063"/>
          </a:xfrm>
          <a:prstGeom prst="rect">
            <a:avLst/>
          </a:prstGeom>
          <a:noFill/>
          <a:ln w="9525">
            <a:noFill/>
            <a:miter lim="800000"/>
            <a:headEnd/>
            <a:tailEnd/>
          </a:ln>
          <a:effectLst/>
        </p:spPr>
        <p:txBody>
          <a:bodyPr vert="horz" wrap="square" lIns="94022" tIns="47012" rIns="94022" bIns="470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1" y="8829675"/>
            <a:ext cx="3036888" cy="465138"/>
          </a:xfrm>
          <a:prstGeom prst="rect">
            <a:avLst/>
          </a:prstGeom>
          <a:noFill/>
          <a:ln w="9525">
            <a:noFill/>
            <a:miter lim="800000"/>
            <a:headEnd/>
            <a:tailEnd/>
          </a:ln>
          <a:effectLst/>
        </p:spPr>
        <p:txBody>
          <a:bodyPr vert="horz" wrap="square" lIns="94022" tIns="47012" rIns="94022" bIns="47012" numCol="1" anchor="b" anchorCtr="0" compatLnSpc="1">
            <a:prstTxWarp prst="textNoShape">
              <a:avLst/>
            </a:prstTxWarp>
          </a:bodyPr>
          <a:lstStyle>
            <a:lvl1pPr defTabSz="940382" eaLnBrk="1" hangingPunct="1">
              <a:defRPr sz="1200">
                <a:latin typeface="Arial" charset="0"/>
              </a:defRPr>
            </a:lvl1pPr>
          </a:lstStyle>
          <a:p>
            <a:pPr>
              <a:defRPr/>
            </a:pPr>
            <a:endParaRPr lang="en-US"/>
          </a:p>
        </p:txBody>
      </p:sp>
      <p:sp>
        <p:nvSpPr>
          <p:cNvPr id="84999" name="Rectangle 7"/>
          <p:cNvSpPr>
            <a:spLocks noGrp="1" noChangeArrowheads="1"/>
          </p:cNvSpPr>
          <p:nvPr>
            <p:ph type="sldNum" sz="quarter" idx="5"/>
          </p:nvPr>
        </p:nvSpPr>
        <p:spPr bwMode="auto">
          <a:xfrm>
            <a:off x="3971926" y="8829675"/>
            <a:ext cx="3036888" cy="465138"/>
          </a:xfrm>
          <a:prstGeom prst="rect">
            <a:avLst/>
          </a:prstGeom>
          <a:noFill/>
          <a:ln w="9525">
            <a:noFill/>
            <a:miter lim="800000"/>
            <a:headEnd/>
            <a:tailEnd/>
          </a:ln>
          <a:effectLst/>
        </p:spPr>
        <p:txBody>
          <a:bodyPr vert="horz" wrap="square" lIns="94022" tIns="47012" rIns="94022" bIns="47012" numCol="1" anchor="b" anchorCtr="0" compatLnSpc="1">
            <a:prstTxWarp prst="textNoShape">
              <a:avLst/>
            </a:prstTxWarp>
          </a:bodyPr>
          <a:lstStyle>
            <a:lvl1pPr algn="r" defTabSz="939732" eaLnBrk="1" hangingPunct="1">
              <a:defRPr sz="1200" smtClean="0"/>
            </a:lvl1pPr>
          </a:lstStyle>
          <a:p>
            <a:pPr>
              <a:defRPr/>
            </a:pPr>
            <a:fld id="{BF32E477-1909-4A9C-BC6F-F3E0A73629BE}" type="slidenum">
              <a:rPr lang="en-US" altLang="en-US"/>
              <a:pPr>
                <a:defRPr/>
              </a:pPr>
              <a:t>‹#›</a:t>
            </a:fld>
            <a:endParaRPr lang="en-US" altLang="en-US"/>
          </a:p>
        </p:txBody>
      </p:sp>
    </p:spTree>
    <p:extLst>
      <p:ext uri="{BB962C8B-B14F-4D97-AF65-F5344CB8AC3E}">
        <p14:creationId xmlns:p14="http://schemas.microsoft.com/office/powerpoint/2010/main" val="3716081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75C47A-497A-4250-9890-29F2F0944F38}"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Introduce self</a:t>
            </a:r>
          </a:p>
          <a:p>
            <a:pPr eaLnBrk="1" hangingPunct="1"/>
            <a:r>
              <a:rPr lang="en-US" altLang="en-US" smtClean="0">
                <a:latin typeface="Arial" panose="020B0604020202020204" pitchFamily="34" charset="0"/>
              </a:rPr>
              <a:t>Thank you for the opportunity to speak about SOIA</a:t>
            </a:r>
          </a:p>
        </p:txBody>
      </p:sp>
    </p:spTree>
    <p:extLst>
      <p:ext uri="{BB962C8B-B14F-4D97-AF65-F5344CB8AC3E}">
        <p14:creationId xmlns:p14="http://schemas.microsoft.com/office/powerpoint/2010/main" val="3148468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2D49FB-67B2-4A2E-9EED-596A4DADECE1}" type="slidenum">
              <a:rPr lang="en-US" altLang="en-US"/>
              <a:pPr>
                <a:spcBef>
                  <a:spcPct val="0"/>
                </a:spcBef>
              </a:pPr>
              <a:t>12</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1977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B7E5E4-24E2-42E4-BEF5-ED8434862556}" type="slidenum">
              <a:rPr lang="en-US" altLang="en-US"/>
              <a:pPr>
                <a:spcBef>
                  <a:spcPct val="0"/>
                </a:spcBef>
              </a:pPr>
              <a:t>13</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1387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12C078-9E4F-4C33-A891-1641C7D7F1E2}" type="slidenum">
              <a:rPr lang="en-US" altLang="en-US"/>
              <a:pPr>
                <a:spcBef>
                  <a:spcPct val="0"/>
                </a:spcBef>
              </a:pPr>
              <a:t>14</a:t>
            </a:fld>
            <a:endParaRPr lang="en-US" altLang="en-US"/>
          </a:p>
        </p:txBody>
      </p:sp>
    </p:spTree>
    <p:extLst>
      <p:ext uri="{BB962C8B-B14F-4D97-AF65-F5344CB8AC3E}">
        <p14:creationId xmlns:p14="http://schemas.microsoft.com/office/powerpoint/2010/main" val="2958044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210D83-2E68-4720-913C-BC99016672F9}" type="slidenum">
              <a:rPr lang="en-US" altLang="en-US"/>
              <a:pPr>
                <a:spcBef>
                  <a:spcPct val="0"/>
                </a:spcBef>
              </a:pPr>
              <a:t>15</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44037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A1CE7-2850-417B-9E26-3449CF14DDFF}" type="slidenum">
              <a:rPr lang="en-US" altLang="en-US"/>
              <a:pPr>
                <a:spcBef>
                  <a:spcPct val="0"/>
                </a:spcBef>
              </a:pPr>
              <a:t>16</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1457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EF38E3-439B-4AE7-94A1-2DAAD4458B67}" type="slidenum">
              <a:rPr lang="en-US" altLang="en-US"/>
              <a:pPr>
                <a:spcBef>
                  <a:spcPct val="0"/>
                </a:spcBef>
              </a:pPr>
              <a:t>17</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Lack of socialization groups and medical professional, especially in rural areas</a:t>
            </a:r>
          </a:p>
          <a:p>
            <a:pPr eaLnBrk="1" hangingPunct="1"/>
            <a:r>
              <a:rPr lang="en-US" altLang="en-US" smtClean="0">
                <a:latin typeface="Arial" panose="020B0604020202020204" pitchFamily="34" charset="0"/>
              </a:rPr>
              <a:t>Allows the children and their families the ability to learn socialization and dexterity skills as well as develop support networks</a:t>
            </a:r>
          </a:p>
        </p:txBody>
      </p:sp>
    </p:spTree>
    <p:extLst>
      <p:ext uri="{BB962C8B-B14F-4D97-AF65-F5344CB8AC3E}">
        <p14:creationId xmlns:p14="http://schemas.microsoft.com/office/powerpoint/2010/main" val="157700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094B5-9026-41DD-BCFB-DB7D5B8757C5}" type="slidenum">
              <a:rPr lang="en-US" altLang="en-US"/>
              <a:pPr>
                <a:spcBef>
                  <a:spcPct val="0"/>
                </a:spcBef>
              </a:pPr>
              <a:t>18</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48325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08EB05-A59E-4ECC-9EFF-25B7A23EB268}" type="slidenum">
              <a:rPr lang="en-US" altLang="en-US"/>
              <a:pPr>
                <a:spcBef>
                  <a:spcPct val="0"/>
                </a:spcBef>
              </a:pPr>
              <a:t>19</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0707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483FA0-0DB3-4680-972D-D1F00BD5AC89}" type="slidenum">
              <a:rPr lang="en-US" altLang="en-US"/>
              <a:pPr>
                <a:spcBef>
                  <a:spcPct val="0"/>
                </a:spcBef>
              </a:pPr>
              <a:t>20</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Global Messengers develop speaking skills to tell others what Special Olympics means to them and to their families</a:t>
            </a:r>
          </a:p>
        </p:txBody>
      </p:sp>
    </p:spTree>
    <p:extLst>
      <p:ext uri="{BB962C8B-B14F-4D97-AF65-F5344CB8AC3E}">
        <p14:creationId xmlns:p14="http://schemas.microsoft.com/office/powerpoint/2010/main" val="3424969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18C922-5EC7-4166-82A9-1752375302F7}" type="slidenum">
              <a:rPr lang="en-US" altLang="en-US"/>
              <a:pPr>
                <a:spcBef>
                  <a:spcPct val="0"/>
                </a:spcBef>
              </a:pPr>
              <a:t>21</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Dedicated to serving the whole person and promoting overall physical health</a:t>
            </a:r>
          </a:p>
        </p:txBody>
      </p:sp>
    </p:spTree>
    <p:extLst>
      <p:ext uri="{BB962C8B-B14F-4D97-AF65-F5344CB8AC3E}">
        <p14:creationId xmlns:p14="http://schemas.microsoft.com/office/powerpoint/2010/main" val="31274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E4C51D-AA8B-4FC6-8E10-74E863CF0D23}" type="slidenum">
              <a:rPr lang="en-US" altLang="en-US"/>
              <a:pPr>
                <a:spcBef>
                  <a:spcPct val="0"/>
                </a:spcBef>
              </a:pPr>
              <a:t>3</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9841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7EBADB-8F26-4E31-9DA5-4CD82460C315}" type="slidenum">
              <a:rPr lang="en-US" altLang="en-US"/>
              <a:pPr>
                <a:spcBef>
                  <a:spcPct val="0"/>
                </a:spcBef>
              </a:pPr>
              <a:t>22</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Dedicated to serving the whole person and promoting overall physical health</a:t>
            </a:r>
          </a:p>
        </p:txBody>
      </p:sp>
    </p:spTree>
    <p:extLst>
      <p:ext uri="{BB962C8B-B14F-4D97-AF65-F5344CB8AC3E}">
        <p14:creationId xmlns:p14="http://schemas.microsoft.com/office/powerpoint/2010/main" val="3214341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830ECF-6401-4FC8-BFBE-BC912FFBF7C0}" type="slidenum">
              <a:rPr lang="en-US" altLang="en-US"/>
              <a:pPr>
                <a:spcBef>
                  <a:spcPct val="0"/>
                </a:spcBef>
              </a:pPr>
              <a:t>23</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Dedicated to serving the whole person and promoting overall physical health</a:t>
            </a:r>
          </a:p>
        </p:txBody>
      </p:sp>
    </p:spTree>
    <p:extLst>
      <p:ext uri="{BB962C8B-B14F-4D97-AF65-F5344CB8AC3E}">
        <p14:creationId xmlns:p14="http://schemas.microsoft.com/office/powerpoint/2010/main" val="233272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4515FF-2428-452A-AF40-DC64DBF62B0B}" type="slidenum">
              <a:rPr lang="en-US" altLang="en-US"/>
              <a:pPr>
                <a:spcBef>
                  <a:spcPct val="0"/>
                </a:spcBef>
              </a:pPr>
              <a:t>25</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2320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41D1D6-AA50-4C54-90B5-F403844F34B2}" type="slidenum">
              <a:rPr lang="en-US" altLang="en-US"/>
              <a:pPr>
                <a:spcBef>
                  <a:spcPct val="0"/>
                </a:spcBef>
              </a:pPr>
              <a:t>26</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44918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0F0398-9340-4962-88A9-E3F74D7BC1BD}" type="slidenum">
              <a:rPr lang="en-US" altLang="en-US"/>
              <a:pPr>
                <a:spcBef>
                  <a:spcPct val="0"/>
                </a:spcBef>
              </a:pPr>
              <a:t>28</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6243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EF041A-DE7C-4DA6-9AE9-F8699A5D2241}" type="slidenum">
              <a:rPr lang="en-US" altLang="en-US"/>
              <a:pPr>
                <a:spcBef>
                  <a:spcPct val="0"/>
                </a:spcBef>
              </a:pPr>
              <a:t>30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53403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CC9434-A44C-4444-8334-6B462D3748DE}" type="slidenum">
              <a:rPr lang="en-US" altLang="en-US"/>
              <a:pPr>
                <a:spcBef>
                  <a:spcPct val="0"/>
                </a:spcBef>
              </a:pPr>
              <a:t>31</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51691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8FD04-6EEB-4127-B8FB-2907B74AA04B}" type="slidenum">
              <a:rPr lang="en-US" altLang="en-US"/>
              <a:pPr>
                <a:spcBef>
                  <a:spcPct val="0"/>
                </a:spcBef>
              </a:pPr>
              <a:t>33</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SOIA works very hard to direct the maximum amount of resources directly to the athletes and their programs</a:t>
            </a:r>
          </a:p>
        </p:txBody>
      </p:sp>
    </p:spTree>
    <p:extLst>
      <p:ext uri="{BB962C8B-B14F-4D97-AF65-F5344CB8AC3E}">
        <p14:creationId xmlns:p14="http://schemas.microsoft.com/office/powerpoint/2010/main" val="2660234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6F683F-DC25-4A75-9334-A6FD79F25C0D}" type="slidenum">
              <a:rPr lang="en-US" altLang="en-US"/>
              <a:pPr>
                <a:spcBef>
                  <a:spcPct val="0"/>
                </a:spcBef>
              </a:pPr>
              <a:t>35</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25593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34284E-2EF1-4D9B-9E77-A99289E8042B}" type="slidenum">
              <a:rPr lang="en-US" altLang="en-US"/>
              <a:pPr>
                <a:spcBef>
                  <a:spcPct val="0"/>
                </a:spcBef>
              </a:pPr>
              <a:t>36</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7526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DC2A19-2D50-406C-853F-227F940BB042}" type="slidenum">
              <a:rPr lang="en-US" altLang="en-US"/>
              <a:pPr>
                <a:spcBef>
                  <a:spcPct val="0"/>
                </a:spcBef>
              </a:pPr>
              <a:t>4</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47540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7EF1E7-62F9-4468-9222-FA663BC93D26}" type="slidenum">
              <a:rPr lang="en-US" altLang="en-US"/>
              <a:pPr>
                <a:spcBef>
                  <a:spcPct val="0"/>
                </a:spcBef>
              </a:pPr>
              <a:t>37</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48738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A43572-AB47-4419-B0C7-59497A86042B}" type="slidenum">
              <a:rPr lang="en-US" altLang="en-US"/>
              <a:pPr>
                <a:spcBef>
                  <a:spcPct val="0"/>
                </a:spcBef>
              </a:pPr>
              <a:t>40</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Thank you for your time - Questions?</a:t>
            </a:r>
          </a:p>
        </p:txBody>
      </p:sp>
    </p:spTree>
    <p:extLst>
      <p:ext uri="{BB962C8B-B14F-4D97-AF65-F5344CB8AC3E}">
        <p14:creationId xmlns:p14="http://schemas.microsoft.com/office/powerpoint/2010/main" val="347950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ln/>
        </p:spPr>
      </p:sp>
      <p:sp>
        <p:nvSpPr>
          <p:cNvPr id="18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9611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4AD933-6058-4A0B-A035-A9BCCC8C33D7}" type="slidenum">
              <a:rPr lang="en-US" altLang="en-US"/>
              <a:pPr>
                <a:spcBef>
                  <a:spcPct val="0"/>
                </a:spcBef>
              </a:pPr>
              <a:t>6</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3356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9A3955-A092-4BB4-B92D-87070BE427B8}" type="slidenum">
              <a:rPr lang="en-US" altLang="en-US"/>
              <a:pPr>
                <a:spcBef>
                  <a:spcPct val="0"/>
                </a:spcBef>
              </a:pPr>
              <a:t>8</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31925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D1B38A3-FD44-4324-BC7D-1157BD04E737}" type="slidenum">
              <a:rPr lang="en-US" altLang="en-US"/>
              <a:pPr>
                <a:spcBef>
                  <a:spcPct val="0"/>
                </a:spcBef>
              </a:pPr>
              <a:t>9</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91543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A9732C-FE4F-46D8-A5C1-7ACE02AEDBCF}" type="slidenum">
              <a:rPr lang="en-US" altLang="en-US"/>
              <a:pPr>
                <a:spcBef>
                  <a:spcPct val="0"/>
                </a:spcBef>
              </a:pPr>
              <a:t>10</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4831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44">
              <a:spcBef>
                <a:spcPct val="30000"/>
              </a:spcBef>
              <a:defRPr sz="1200">
                <a:solidFill>
                  <a:schemeClr val="tx1"/>
                </a:solidFill>
                <a:latin typeface="Arial" panose="020B0604020202020204" pitchFamily="34" charset="0"/>
              </a:defRPr>
            </a:lvl1pPr>
            <a:lvl2pPr marL="715911" indent="-274618" defTabSz="938144">
              <a:spcBef>
                <a:spcPct val="30000"/>
              </a:spcBef>
              <a:defRPr sz="1200">
                <a:solidFill>
                  <a:schemeClr val="tx1"/>
                </a:solidFill>
                <a:latin typeface="Arial" panose="020B0604020202020204" pitchFamily="34" charset="0"/>
              </a:defRPr>
            </a:lvl2pPr>
            <a:lvl3pPr marL="1101644" indent="-219059" defTabSz="938144">
              <a:spcBef>
                <a:spcPct val="30000"/>
              </a:spcBef>
              <a:defRPr sz="1200">
                <a:solidFill>
                  <a:schemeClr val="tx1"/>
                </a:solidFill>
                <a:latin typeface="Arial" panose="020B0604020202020204" pitchFamily="34" charset="0"/>
              </a:defRPr>
            </a:lvl3pPr>
            <a:lvl4pPr marL="1541351" indent="-219059" defTabSz="938144">
              <a:spcBef>
                <a:spcPct val="30000"/>
              </a:spcBef>
              <a:defRPr sz="1200">
                <a:solidFill>
                  <a:schemeClr val="tx1"/>
                </a:solidFill>
                <a:latin typeface="Arial" panose="020B0604020202020204" pitchFamily="34" charset="0"/>
              </a:defRPr>
            </a:lvl4pPr>
            <a:lvl5pPr marL="1982643" indent="-219059" defTabSz="938144">
              <a:spcBef>
                <a:spcPct val="30000"/>
              </a:spcBef>
              <a:defRPr sz="1200">
                <a:solidFill>
                  <a:schemeClr val="tx1"/>
                </a:solidFill>
                <a:latin typeface="Arial" panose="020B0604020202020204" pitchFamily="34" charset="0"/>
              </a:defRPr>
            </a:lvl5pPr>
            <a:lvl6pPr marL="2439810" indent="-219059" defTabSz="938144" eaLnBrk="0" fontAlgn="base" hangingPunct="0">
              <a:spcBef>
                <a:spcPct val="30000"/>
              </a:spcBef>
              <a:spcAft>
                <a:spcPct val="0"/>
              </a:spcAft>
              <a:defRPr sz="1200">
                <a:solidFill>
                  <a:schemeClr val="tx1"/>
                </a:solidFill>
                <a:latin typeface="Arial" panose="020B0604020202020204" pitchFamily="34" charset="0"/>
              </a:defRPr>
            </a:lvl6pPr>
            <a:lvl7pPr marL="2896977" indent="-219059" defTabSz="938144" eaLnBrk="0" fontAlgn="base" hangingPunct="0">
              <a:spcBef>
                <a:spcPct val="30000"/>
              </a:spcBef>
              <a:spcAft>
                <a:spcPct val="0"/>
              </a:spcAft>
              <a:defRPr sz="1200">
                <a:solidFill>
                  <a:schemeClr val="tx1"/>
                </a:solidFill>
                <a:latin typeface="Arial" panose="020B0604020202020204" pitchFamily="34" charset="0"/>
              </a:defRPr>
            </a:lvl7pPr>
            <a:lvl8pPr marL="3354144" indent="-219059" defTabSz="938144" eaLnBrk="0" fontAlgn="base" hangingPunct="0">
              <a:spcBef>
                <a:spcPct val="30000"/>
              </a:spcBef>
              <a:spcAft>
                <a:spcPct val="0"/>
              </a:spcAft>
              <a:defRPr sz="1200">
                <a:solidFill>
                  <a:schemeClr val="tx1"/>
                </a:solidFill>
                <a:latin typeface="Arial" panose="020B0604020202020204" pitchFamily="34" charset="0"/>
              </a:defRPr>
            </a:lvl8pPr>
            <a:lvl9pPr marL="3811310" indent="-219059" defTabSz="9381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334D4C-BF7C-4B5E-9F45-E12DEED1AFCC}" type="slidenum">
              <a:rPr lang="en-US" altLang="en-US"/>
              <a:pPr>
                <a:spcBef>
                  <a:spcPct val="0"/>
                </a:spcBef>
              </a:pPr>
              <a:t>11</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4337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2E2A0-507B-461C-9A9D-DA953AFC0F29}" type="slidenum">
              <a:rPr lang="en-US" altLang="en-US"/>
              <a:pPr>
                <a:defRPr/>
              </a:pPr>
              <a:t>‹#›</a:t>
            </a:fld>
            <a:endParaRPr lang="en-US" altLang="en-US"/>
          </a:p>
        </p:txBody>
      </p:sp>
    </p:spTree>
    <p:extLst>
      <p:ext uri="{BB962C8B-B14F-4D97-AF65-F5344CB8AC3E}">
        <p14:creationId xmlns:p14="http://schemas.microsoft.com/office/powerpoint/2010/main" val="395556136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0DF125-CF9E-4E74-8974-8686706DDA9A}" type="slidenum">
              <a:rPr lang="en-US" altLang="en-US"/>
              <a:pPr>
                <a:defRPr/>
              </a:pPr>
              <a:t>‹#›</a:t>
            </a:fld>
            <a:endParaRPr lang="en-US" altLang="en-US"/>
          </a:p>
        </p:txBody>
      </p:sp>
    </p:spTree>
    <p:extLst>
      <p:ext uri="{BB962C8B-B14F-4D97-AF65-F5344CB8AC3E}">
        <p14:creationId xmlns:p14="http://schemas.microsoft.com/office/powerpoint/2010/main" val="69831399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A30862-08C6-40A8-9A74-270E21663C75}" type="slidenum">
              <a:rPr lang="en-US" altLang="en-US"/>
              <a:pPr>
                <a:defRPr/>
              </a:pPr>
              <a:t>‹#›</a:t>
            </a:fld>
            <a:endParaRPr lang="en-US" altLang="en-US"/>
          </a:p>
        </p:txBody>
      </p:sp>
    </p:spTree>
    <p:extLst>
      <p:ext uri="{BB962C8B-B14F-4D97-AF65-F5344CB8AC3E}">
        <p14:creationId xmlns:p14="http://schemas.microsoft.com/office/powerpoint/2010/main" val="129289966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B99B7F-5986-4970-AC25-8F643EC232C0}" type="slidenum">
              <a:rPr lang="en-US" altLang="en-US"/>
              <a:pPr>
                <a:defRPr/>
              </a:pPr>
              <a:t>‹#›</a:t>
            </a:fld>
            <a:endParaRPr lang="en-US" altLang="en-US"/>
          </a:p>
        </p:txBody>
      </p:sp>
    </p:spTree>
    <p:extLst>
      <p:ext uri="{BB962C8B-B14F-4D97-AF65-F5344CB8AC3E}">
        <p14:creationId xmlns:p14="http://schemas.microsoft.com/office/powerpoint/2010/main" val="209183819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9D6BE7E-C395-4658-92ED-F060E0E1A783}" type="slidenum">
              <a:rPr lang="en-US" altLang="en-US"/>
              <a:pPr>
                <a:defRPr/>
              </a:pPr>
              <a:t>‹#›</a:t>
            </a:fld>
            <a:endParaRPr lang="en-US" altLang="en-US"/>
          </a:p>
        </p:txBody>
      </p:sp>
    </p:spTree>
    <p:extLst>
      <p:ext uri="{BB962C8B-B14F-4D97-AF65-F5344CB8AC3E}">
        <p14:creationId xmlns:p14="http://schemas.microsoft.com/office/powerpoint/2010/main" val="1955855122"/>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869357-6F8A-49DD-9DF5-84DD16D9BE7E}" type="slidenum">
              <a:rPr lang="en-US" altLang="en-US"/>
              <a:pPr>
                <a:defRPr/>
              </a:pPr>
              <a:t>‹#›</a:t>
            </a:fld>
            <a:endParaRPr lang="en-US" altLang="en-US"/>
          </a:p>
        </p:txBody>
      </p:sp>
    </p:spTree>
    <p:extLst>
      <p:ext uri="{BB962C8B-B14F-4D97-AF65-F5344CB8AC3E}">
        <p14:creationId xmlns:p14="http://schemas.microsoft.com/office/powerpoint/2010/main" val="259727024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4"/>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D88A84-A693-43C7-83A4-2B4C1D7E83DC}" type="slidenum">
              <a:rPr lang="en-US" altLang="en-US"/>
              <a:pPr>
                <a:defRPr/>
              </a:pPr>
              <a:t>‹#›</a:t>
            </a:fld>
            <a:endParaRPr lang="en-US" altLang="en-US"/>
          </a:p>
        </p:txBody>
      </p:sp>
    </p:spTree>
    <p:extLst>
      <p:ext uri="{BB962C8B-B14F-4D97-AF65-F5344CB8AC3E}">
        <p14:creationId xmlns:p14="http://schemas.microsoft.com/office/powerpoint/2010/main" val="47372874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9"/>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69B23D-A125-4E33-B2D1-FEA4F1791EF0}" type="slidenum">
              <a:rPr lang="en-US" altLang="en-US"/>
              <a:pPr>
                <a:defRPr/>
              </a:pPr>
              <a:t>‹#›</a:t>
            </a:fld>
            <a:endParaRPr lang="en-US" altLang="en-US"/>
          </a:p>
        </p:txBody>
      </p:sp>
    </p:spTree>
    <p:extLst>
      <p:ext uri="{BB962C8B-B14F-4D97-AF65-F5344CB8AC3E}">
        <p14:creationId xmlns:p14="http://schemas.microsoft.com/office/powerpoint/2010/main" val="33103149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4"/>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C3CAAE-C001-4952-B0C9-16314F23B919}" type="slidenum">
              <a:rPr lang="en-US" altLang="en-US"/>
              <a:pPr>
                <a:defRPr/>
              </a:pPr>
              <a:t>‹#›</a:t>
            </a:fld>
            <a:endParaRPr lang="en-US" altLang="en-US"/>
          </a:p>
        </p:txBody>
      </p:sp>
    </p:spTree>
    <p:extLst>
      <p:ext uri="{BB962C8B-B14F-4D97-AF65-F5344CB8AC3E}">
        <p14:creationId xmlns:p14="http://schemas.microsoft.com/office/powerpoint/2010/main" val="394319279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256937-3F65-4FBE-AB0D-1E67EEACE291}" type="slidenum">
              <a:rPr lang="en-US" altLang="en-US"/>
              <a:pPr>
                <a:defRPr/>
              </a:pPr>
              <a:t>‹#›</a:t>
            </a:fld>
            <a:endParaRPr lang="en-US" altLang="en-US"/>
          </a:p>
        </p:txBody>
      </p:sp>
    </p:spTree>
    <p:extLst>
      <p:ext uri="{BB962C8B-B14F-4D97-AF65-F5344CB8AC3E}">
        <p14:creationId xmlns:p14="http://schemas.microsoft.com/office/powerpoint/2010/main" val="187059730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8EA6D4-DFAE-418C-99E4-6FD318FA9B92}" type="slidenum">
              <a:rPr lang="en-US" altLang="en-US"/>
              <a:pPr>
                <a:defRPr/>
              </a:pPr>
              <a:t>‹#›</a:t>
            </a:fld>
            <a:endParaRPr lang="en-US" altLang="en-US"/>
          </a:p>
        </p:txBody>
      </p:sp>
    </p:spTree>
    <p:extLst>
      <p:ext uri="{BB962C8B-B14F-4D97-AF65-F5344CB8AC3E}">
        <p14:creationId xmlns:p14="http://schemas.microsoft.com/office/powerpoint/2010/main" val="96181497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3832A4-8364-4C84-AB40-FC01C84DD344}" type="slidenum">
              <a:rPr lang="en-US" altLang="en-US"/>
              <a:pPr>
                <a:defRPr/>
              </a:pPr>
              <a:t>‹#›</a:t>
            </a:fld>
            <a:endParaRPr lang="en-US" altLang="en-US"/>
          </a:p>
        </p:txBody>
      </p:sp>
    </p:spTree>
    <p:extLst>
      <p:ext uri="{BB962C8B-B14F-4D97-AF65-F5344CB8AC3E}">
        <p14:creationId xmlns:p14="http://schemas.microsoft.com/office/powerpoint/2010/main" val="41283426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DD22CF-5AC3-4512-A7F9-452C0E229A5C}" type="slidenum">
              <a:rPr lang="en-US" altLang="en-US"/>
              <a:pPr>
                <a:defRPr/>
              </a:pPr>
              <a:t>‹#›</a:t>
            </a:fld>
            <a:endParaRPr lang="en-US" altLang="en-US"/>
          </a:p>
        </p:txBody>
      </p:sp>
    </p:spTree>
    <p:extLst>
      <p:ext uri="{BB962C8B-B14F-4D97-AF65-F5344CB8AC3E}">
        <p14:creationId xmlns:p14="http://schemas.microsoft.com/office/powerpoint/2010/main" val="229574692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ACA3AA-B499-4E95-9158-1CF5D05D0591}" type="slidenum">
              <a:rPr lang="en-US" altLang="en-US"/>
              <a:pPr>
                <a:defRPr/>
              </a:pPr>
              <a:t>‹#›</a:t>
            </a:fld>
            <a:endParaRPr lang="en-US" altLang="en-US"/>
          </a:p>
        </p:txBody>
      </p:sp>
    </p:spTree>
    <p:extLst>
      <p:ext uri="{BB962C8B-B14F-4D97-AF65-F5344CB8AC3E}">
        <p14:creationId xmlns:p14="http://schemas.microsoft.com/office/powerpoint/2010/main" val="360185812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0F3841-C88D-42C6-B529-52032A33AE9D}" type="slidenum">
              <a:rPr lang="en-US" altLang="en-US"/>
              <a:pPr>
                <a:defRPr/>
              </a:pPr>
              <a:t>‹#›</a:t>
            </a:fld>
            <a:endParaRPr lang="en-US" altLang="en-US"/>
          </a:p>
        </p:txBody>
      </p:sp>
    </p:spTree>
    <p:extLst>
      <p:ext uri="{BB962C8B-B14F-4D97-AF65-F5344CB8AC3E}">
        <p14:creationId xmlns:p14="http://schemas.microsoft.com/office/powerpoint/2010/main" val="8065811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A491A3-9FE1-4820-B51A-3B3575B23029}" type="slidenum">
              <a:rPr lang="en-US" altLang="en-US"/>
              <a:pPr>
                <a:defRPr/>
              </a:pPr>
              <a:t>‹#›</a:t>
            </a:fld>
            <a:endParaRPr lang="en-US" altLang="en-US"/>
          </a:p>
        </p:txBody>
      </p:sp>
    </p:spTree>
    <p:extLst>
      <p:ext uri="{BB962C8B-B14F-4D97-AF65-F5344CB8AC3E}">
        <p14:creationId xmlns:p14="http://schemas.microsoft.com/office/powerpoint/2010/main" val="231038551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A89B77-ED25-4CA8-92BF-4C9314A114F3}" type="slidenum">
              <a:rPr lang="en-US" altLang="en-US"/>
              <a:pPr>
                <a:defRPr/>
              </a:pPr>
              <a:t>‹#›</a:t>
            </a:fld>
            <a:endParaRPr lang="en-US" altLang="en-US"/>
          </a:p>
        </p:txBody>
      </p:sp>
    </p:spTree>
    <p:extLst>
      <p:ext uri="{BB962C8B-B14F-4D97-AF65-F5344CB8AC3E}">
        <p14:creationId xmlns:p14="http://schemas.microsoft.com/office/powerpoint/2010/main" val="929338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104E7EE-35DA-48AC-9A92-A4087334D0C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Box 2"/>
          <p:cNvSpPr txBox="1"/>
          <p:nvPr/>
        </p:nvSpPr>
        <p:spPr>
          <a:xfrm>
            <a:off x="1781175" y="4495800"/>
            <a:ext cx="5594350" cy="830263"/>
          </a:xfrm>
          <a:prstGeom prst="rect">
            <a:avLst/>
          </a:prstGeom>
          <a:noFill/>
        </p:spPr>
        <p:txBody>
          <a:bodyPr wrap="none">
            <a:spAutoFit/>
          </a:bodyPr>
          <a:lstStyle/>
          <a:p>
            <a:pPr algn="ctr" eaLnBrk="1" hangingPunct="1">
              <a:defRPr/>
            </a:pPr>
            <a:r>
              <a:rPr lang="en-US" sz="4800" b="1" dirty="0">
                <a:latin typeface="+mj-lt"/>
              </a:rPr>
              <a:t>Board Orientation </a:t>
            </a:r>
          </a:p>
        </p:txBody>
      </p:sp>
      <p:pic>
        <p:nvPicPr>
          <p:cNvPr id="4099"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0838" y="1066800"/>
            <a:ext cx="337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ltLang="en-US" b="1" dirty="0"/>
              <a:t>Summer Games</a:t>
            </a:r>
            <a:r>
              <a:rPr lang="en-US" altLang="en-US" b="1" i="1" dirty="0"/>
              <a:t> </a:t>
            </a:r>
            <a:br>
              <a:rPr lang="en-US" altLang="en-US" b="1" i="1" dirty="0"/>
            </a:br>
            <a:endParaRPr lang="en-US" dirty="0"/>
          </a:p>
        </p:txBody>
      </p:sp>
      <p:sp>
        <p:nvSpPr>
          <p:cNvPr id="28674" name="Rectangle 3"/>
          <p:cNvSpPr>
            <a:spLocks noGrp="1" noChangeArrowheads="1"/>
          </p:cNvSpPr>
          <p:nvPr>
            <p:ph type="body" sz="half" idx="4294967295"/>
          </p:nvPr>
        </p:nvSpPr>
        <p:spPr>
          <a:xfrm>
            <a:off x="237226" y="1417638"/>
            <a:ext cx="5029200" cy="4953000"/>
          </a:xfrm>
        </p:spPr>
        <p:txBody>
          <a:bodyPr/>
          <a:lstStyle/>
          <a:p>
            <a:pPr algn="ctr" eaLnBrk="1" hangingPunct="1">
              <a:lnSpc>
                <a:spcPct val="90000"/>
              </a:lnSpc>
              <a:buFontTx/>
              <a:buNone/>
            </a:pPr>
            <a:endParaRPr lang="en-US" altLang="en-US" sz="1100" dirty="0" smtClean="0"/>
          </a:p>
          <a:p>
            <a:pPr eaLnBrk="1" hangingPunct="1">
              <a:lnSpc>
                <a:spcPct val="90000"/>
              </a:lnSpc>
            </a:pPr>
            <a:r>
              <a:rPr lang="en-US" altLang="en-US" sz="2600" dirty="0" smtClean="0"/>
              <a:t>Held annually in the month of May in Ames</a:t>
            </a:r>
          </a:p>
          <a:p>
            <a:pPr lvl="1" eaLnBrk="1" hangingPunct="1">
              <a:lnSpc>
                <a:spcPct val="90000"/>
              </a:lnSpc>
            </a:pPr>
            <a:endParaRPr lang="en-US" altLang="en-US" sz="1100" dirty="0" smtClean="0"/>
          </a:p>
          <a:p>
            <a:pPr lvl="1" eaLnBrk="1" hangingPunct="1">
              <a:lnSpc>
                <a:spcPct val="90000"/>
              </a:lnSpc>
            </a:pPr>
            <a:r>
              <a:rPr lang="en-US" altLang="en-US" sz="2000" dirty="0" smtClean="0"/>
              <a:t>Bocce &amp; Bocce Skills</a:t>
            </a:r>
          </a:p>
          <a:p>
            <a:pPr lvl="1" eaLnBrk="1" hangingPunct="1">
              <a:lnSpc>
                <a:spcPct val="90000"/>
              </a:lnSpc>
            </a:pPr>
            <a:r>
              <a:rPr lang="en-US" altLang="en-US" sz="2000" dirty="0" smtClean="0"/>
              <a:t>Cycling</a:t>
            </a:r>
          </a:p>
          <a:p>
            <a:pPr lvl="1" eaLnBrk="1" hangingPunct="1">
              <a:lnSpc>
                <a:spcPct val="90000"/>
              </a:lnSpc>
            </a:pPr>
            <a:r>
              <a:rPr lang="en-US" altLang="en-US" sz="2000" dirty="0" smtClean="0"/>
              <a:t>Developmental events</a:t>
            </a:r>
          </a:p>
          <a:p>
            <a:pPr lvl="1" eaLnBrk="1" hangingPunct="1">
              <a:lnSpc>
                <a:spcPct val="90000"/>
              </a:lnSpc>
            </a:pPr>
            <a:r>
              <a:rPr lang="en-US" altLang="en-US" sz="2000" dirty="0"/>
              <a:t>Soccer &amp; Soccer </a:t>
            </a:r>
            <a:r>
              <a:rPr lang="en-US" altLang="en-US" sz="2000" dirty="0" smtClean="0"/>
              <a:t>Skills</a:t>
            </a:r>
          </a:p>
          <a:p>
            <a:pPr lvl="1" eaLnBrk="1" hangingPunct="1">
              <a:lnSpc>
                <a:spcPct val="90000"/>
              </a:lnSpc>
            </a:pPr>
            <a:r>
              <a:rPr lang="en-US" altLang="en-US" sz="2000" dirty="0" smtClean="0"/>
              <a:t>Swimming</a:t>
            </a:r>
          </a:p>
          <a:p>
            <a:pPr lvl="1" eaLnBrk="1" hangingPunct="1">
              <a:lnSpc>
                <a:spcPct val="90000"/>
              </a:lnSpc>
            </a:pPr>
            <a:r>
              <a:rPr lang="en-US" altLang="en-US" sz="2000" dirty="0" smtClean="0"/>
              <a:t>Tennis (Doubles &amp; Singles)</a:t>
            </a:r>
          </a:p>
          <a:p>
            <a:pPr lvl="1" eaLnBrk="1" hangingPunct="1">
              <a:lnSpc>
                <a:spcPct val="90000"/>
              </a:lnSpc>
            </a:pPr>
            <a:r>
              <a:rPr lang="en-US" altLang="en-US" sz="2000" dirty="0"/>
              <a:t>Track &amp; Field</a:t>
            </a:r>
          </a:p>
          <a:p>
            <a:pPr marL="457200" lvl="1" indent="0" eaLnBrk="1" hangingPunct="1">
              <a:lnSpc>
                <a:spcPct val="90000"/>
              </a:lnSpc>
              <a:buNone/>
            </a:pPr>
            <a:endParaRPr lang="en-US" altLang="en-US" sz="2000" dirty="0" smtClean="0"/>
          </a:p>
          <a:p>
            <a:pPr lvl="1" eaLnBrk="1" hangingPunct="1">
              <a:lnSpc>
                <a:spcPct val="90000"/>
              </a:lnSpc>
              <a:buFontTx/>
              <a:buNone/>
            </a:pPr>
            <a:endParaRPr lang="en-US" altLang="en-US" sz="1100" dirty="0" smtClean="0"/>
          </a:p>
          <a:p>
            <a:pPr eaLnBrk="1" hangingPunct="1">
              <a:lnSpc>
                <a:spcPct val="90000"/>
              </a:lnSpc>
            </a:pPr>
            <a:r>
              <a:rPr lang="en-US" altLang="en-US" sz="2600" dirty="0" smtClean="0"/>
              <a:t>3000+ Participants</a:t>
            </a:r>
          </a:p>
          <a:p>
            <a:pPr eaLnBrk="1" hangingPunct="1">
              <a:lnSpc>
                <a:spcPct val="90000"/>
              </a:lnSpc>
            </a:pPr>
            <a:r>
              <a:rPr lang="en-US" altLang="en-US" sz="2600" dirty="0" smtClean="0"/>
              <a:t>1500+ Volunteers</a:t>
            </a:r>
            <a:r>
              <a:rPr lang="en-US" altLang="en-US" sz="2400" dirty="0" smtClean="0"/>
              <a:t/>
            </a:r>
            <a:br>
              <a:rPr lang="en-US" altLang="en-US" sz="2400" dirty="0" smtClean="0"/>
            </a:br>
            <a:endParaRPr lang="en-US" altLang="en-US" dirty="0" smtClean="0"/>
          </a:p>
          <a:p>
            <a:pPr eaLnBrk="1" hangingPunct="1">
              <a:lnSpc>
                <a:spcPct val="90000"/>
              </a:lnSpc>
            </a:pPr>
            <a:endParaRPr lang="en-US" altLang="en-US" sz="2800" dirty="0" smtClean="0"/>
          </a:p>
        </p:txBody>
      </p:sp>
      <p:pic>
        <p:nvPicPr>
          <p:cNvPr id="3" name="Content Placeholder 2"/>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257800" y="1874837"/>
            <a:ext cx="3016250" cy="4525963"/>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a:t>Winter Games</a:t>
            </a:r>
            <a:br>
              <a:rPr lang="en-US" b="1" dirty="0"/>
            </a:br>
            <a:endParaRPr lang="en-US" dirty="0"/>
          </a:p>
        </p:txBody>
      </p:sp>
      <p:pic>
        <p:nvPicPr>
          <p:cNvPr id="3" name="Content Placeholder 2"/>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304800" y="2286000"/>
            <a:ext cx="4038600" cy="2692400"/>
          </a:xfrm>
          <a:prstGeom prst="rect">
            <a:avLst/>
          </a:prstGeom>
          <a:ln>
            <a:noFill/>
          </a:ln>
          <a:effectLst>
            <a:outerShdw blurRad="190500" algn="tl" rotWithShape="0">
              <a:srgbClr val="000000">
                <a:alpha val="70000"/>
              </a:srgbClr>
            </a:outerShdw>
          </a:effectLst>
        </p:spPr>
      </p:pic>
      <p:sp>
        <p:nvSpPr>
          <p:cNvPr id="21507" name="Rectangle 3"/>
          <p:cNvSpPr>
            <a:spLocks noGrp="1" noChangeArrowheads="1"/>
          </p:cNvSpPr>
          <p:nvPr>
            <p:ph type="body" sz="half" idx="4294967295"/>
          </p:nvPr>
        </p:nvSpPr>
        <p:spPr>
          <a:xfrm>
            <a:off x="4724400" y="1447800"/>
            <a:ext cx="4114800" cy="4800600"/>
          </a:xfrm>
        </p:spPr>
        <p:txBody>
          <a:bodyPr/>
          <a:lstStyle/>
          <a:p>
            <a:pPr eaLnBrk="1" hangingPunct="1">
              <a:defRPr/>
            </a:pPr>
            <a:r>
              <a:rPr lang="en-US" sz="2600" dirty="0" smtClean="0"/>
              <a:t>Held annually in the month of January in Dubuque</a:t>
            </a:r>
            <a:endParaRPr lang="en-US" sz="1100" dirty="0" smtClean="0"/>
          </a:p>
          <a:p>
            <a:pPr lvl="1" eaLnBrk="1" hangingPunct="1">
              <a:defRPr/>
            </a:pPr>
            <a:r>
              <a:rPr lang="en-US" sz="2000" dirty="0" smtClean="0"/>
              <a:t>Alpine Skiing </a:t>
            </a:r>
            <a:r>
              <a:rPr lang="en-US" sz="1600" dirty="0" smtClean="0"/>
              <a:t>(Downhill)</a:t>
            </a:r>
          </a:p>
          <a:p>
            <a:pPr lvl="1" eaLnBrk="1" hangingPunct="1">
              <a:defRPr/>
            </a:pPr>
            <a:r>
              <a:rPr lang="en-US" sz="2000" dirty="0" smtClean="0"/>
              <a:t>Figure Skating</a:t>
            </a:r>
          </a:p>
          <a:p>
            <a:pPr lvl="1" eaLnBrk="1" hangingPunct="1">
              <a:defRPr/>
            </a:pPr>
            <a:r>
              <a:rPr lang="en-US" sz="2000" dirty="0" smtClean="0"/>
              <a:t>Nordic Skiing </a:t>
            </a:r>
            <a:r>
              <a:rPr lang="en-US" sz="1600" dirty="0" smtClean="0"/>
              <a:t>(Cross Country)</a:t>
            </a:r>
          </a:p>
          <a:p>
            <a:pPr lvl="1" eaLnBrk="1" hangingPunct="1">
              <a:defRPr/>
            </a:pPr>
            <a:r>
              <a:rPr lang="en-US" sz="2000" dirty="0" smtClean="0"/>
              <a:t>Snowshoeing</a:t>
            </a:r>
          </a:p>
          <a:p>
            <a:pPr lvl="1" eaLnBrk="1" hangingPunct="1">
              <a:defRPr/>
            </a:pPr>
            <a:r>
              <a:rPr lang="en-US" sz="2000" dirty="0" smtClean="0"/>
              <a:t>Speed Skating</a:t>
            </a:r>
          </a:p>
          <a:p>
            <a:pPr lvl="1" eaLnBrk="1" hangingPunct="1">
              <a:defRPr/>
            </a:pPr>
            <a:endParaRPr lang="en-US" sz="2000" dirty="0" smtClean="0"/>
          </a:p>
          <a:p>
            <a:pPr eaLnBrk="1" hangingPunct="1">
              <a:defRPr/>
            </a:pPr>
            <a:r>
              <a:rPr lang="en-US" sz="2600" dirty="0" smtClean="0"/>
              <a:t>300+ Participants</a:t>
            </a:r>
          </a:p>
          <a:p>
            <a:pPr eaLnBrk="1" hangingPunct="1">
              <a:defRPr/>
            </a:pPr>
            <a:r>
              <a:rPr lang="en-US" sz="2600" dirty="0" smtClean="0"/>
              <a:t>250+ Volunteers</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eaLnBrk="1" hangingPunct="1">
              <a:defRPr/>
            </a:pPr>
            <a:r>
              <a:rPr lang="en-US" b="1" dirty="0" smtClean="0"/>
              <a:t>Mid-Winter Tournament</a:t>
            </a:r>
            <a:r>
              <a:rPr lang="en-US" b="1" dirty="0"/>
              <a:t/>
            </a:r>
            <a:br>
              <a:rPr lang="en-US" b="1" dirty="0"/>
            </a:br>
            <a:endParaRPr lang="en-US" dirty="0"/>
          </a:p>
        </p:txBody>
      </p:sp>
      <p:sp>
        <p:nvSpPr>
          <p:cNvPr id="34819" name="Rectangle 3"/>
          <p:cNvSpPr>
            <a:spLocks noGrp="1" noChangeArrowheads="1"/>
          </p:cNvSpPr>
          <p:nvPr>
            <p:ph type="body" sz="half" idx="4294967295"/>
          </p:nvPr>
        </p:nvSpPr>
        <p:spPr>
          <a:xfrm>
            <a:off x="381000" y="1447800"/>
            <a:ext cx="4038600" cy="5029200"/>
          </a:xfrm>
        </p:spPr>
        <p:txBody>
          <a:bodyPr/>
          <a:lstStyle/>
          <a:p>
            <a:pPr eaLnBrk="1" hangingPunct="1">
              <a:defRPr/>
            </a:pPr>
            <a:r>
              <a:rPr lang="en-US" sz="2600" dirty="0" smtClean="0"/>
              <a:t>Held annually in the month of March in  Iowa City </a:t>
            </a:r>
            <a:endParaRPr lang="en-US" sz="1800" dirty="0" smtClean="0"/>
          </a:p>
          <a:p>
            <a:pPr lvl="1" eaLnBrk="1" hangingPunct="1">
              <a:defRPr/>
            </a:pPr>
            <a:r>
              <a:rPr lang="en-US" sz="2000" dirty="0" smtClean="0"/>
              <a:t>Basketball</a:t>
            </a:r>
          </a:p>
          <a:p>
            <a:pPr lvl="2" eaLnBrk="1" hangingPunct="1">
              <a:defRPr/>
            </a:pPr>
            <a:r>
              <a:rPr lang="en-US" sz="2000" dirty="0" smtClean="0"/>
              <a:t>Skills</a:t>
            </a:r>
          </a:p>
          <a:p>
            <a:pPr lvl="2" eaLnBrk="1" hangingPunct="1">
              <a:defRPr/>
            </a:pPr>
            <a:r>
              <a:rPr lang="en-US" sz="2000" dirty="0" smtClean="0"/>
              <a:t>3 on 3</a:t>
            </a:r>
          </a:p>
          <a:p>
            <a:pPr lvl="2" eaLnBrk="1" hangingPunct="1">
              <a:defRPr/>
            </a:pPr>
            <a:r>
              <a:rPr lang="en-US" sz="2000" dirty="0" smtClean="0"/>
              <a:t>5 on 5</a:t>
            </a:r>
          </a:p>
          <a:p>
            <a:pPr lvl="1" eaLnBrk="1" hangingPunct="1">
              <a:defRPr/>
            </a:pPr>
            <a:r>
              <a:rPr lang="en-US" sz="2000" dirty="0" smtClean="0"/>
              <a:t>Cheerleading</a:t>
            </a:r>
          </a:p>
          <a:p>
            <a:pPr lvl="1" eaLnBrk="1" hangingPunct="1">
              <a:defRPr/>
            </a:pPr>
            <a:r>
              <a:rPr lang="en-US" sz="2000" dirty="0" smtClean="0"/>
              <a:t>Gymnastics</a:t>
            </a:r>
          </a:p>
          <a:p>
            <a:pPr lvl="1" eaLnBrk="1" hangingPunct="1">
              <a:defRPr/>
            </a:pPr>
            <a:r>
              <a:rPr lang="en-US" sz="2000" dirty="0" smtClean="0"/>
              <a:t>Powerlifting</a:t>
            </a:r>
          </a:p>
          <a:p>
            <a:pPr lvl="1" eaLnBrk="1" hangingPunct="1">
              <a:defRPr/>
            </a:pPr>
            <a:endParaRPr lang="en-US" sz="2000" dirty="0" smtClean="0"/>
          </a:p>
          <a:p>
            <a:pPr eaLnBrk="1" hangingPunct="1">
              <a:defRPr/>
            </a:pPr>
            <a:r>
              <a:rPr lang="en-US" sz="2100" dirty="0" smtClean="0"/>
              <a:t>1,100+ Participants</a:t>
            </a:r>
          </a:p>
          <a:p>
            <a:pPr eaLnBrk="1" hangingPunct="1">
              <a:defRPr/>
            </a:pPr>
            <a:r>
              <a:rPr lang="en-US" sz="2100" dirty="0" smtClean="0"/>
              <a:t>380+ Volunteers</a:t>
            </a:r>
          </a:p>
        </p:txBody>
      </p:sp>
      <p:pic>
        <p:nvPicPr>
          <p:cNvPr id="30723" name="Picture 8" descr="Powerlifting Top Sho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419600" y="2401888"/>
            <a:ext cx="4038600" cy="2922587"/>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Additional State Competitions</a:t>
            </a:r>
            <a:endParaRPr lang="en-US" b="1" dirty="0"/>
          </a:p>
        </p:txBody>
      </p:sp>
      <p:pic>
        <p:nvPicPr>
          <p:cNvPr id="3" name="Content Placeholder 2"/>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999109" y="1219200"/>
            <a:ext cx="2479782" cy="3306762"/>
          </a:xfrm>
          <a:prstGeom prst="rect">
            <a:avLst/>
          </a:prstGeom>
          <a:ln>
            <a:noFill/>
          </a:ln>
          <a:effectLst>
            <a:outerShdw blurRad="190500" algn="tl" rotWithShape="0">
              <a:srgbClr val="000000">
                <a:alpha val="70000"/>
              </a:srgbClr>
            </a:outerShdw>
          </a:effectLst>
        </p:spPr>
      </p:pic>
      <p:sp>
        <p:nvSpPr>
          <p:cNvPr id="40963" name="Rectangle 3"/>
          <p:cNvSpPr>
            <a:spLocks noGrp="1" noChangeArrowheads="1"/>
          </p:cNvSpPr>
          <p:nvPr>
            <p:ph type="body" sz="half" idx="4294967295"/>
          </p:nvPr>
        </p:nvSpPr>
        <p:spPr>
          <a:xfrm>
            <a:off x="20392" y="914400"/>
            <a:ext cx="7924800" cy="5715000"/>
          </a:xfrm>
        </p:spPr>
        <p:txBody>
          <a:bodyPr/>
          <a:lstStyle/>
          <a:p>
            <a:pPr eaLnBrk="1" hangingPunct="1">
              <a:buFontTx/>
              <a:buNone/>
              <a:defRPr/>
            </a:pPr>
            <a:r>
              <a:rPr lang="en-US" sz="2000" b="1" dirty="0" smtClean="0"/>
              <a:t>      </a:t>
            </a:r>
            <a:r>
              <a:rPr lang="en-US" sz="2400" b="1" u="sng" dirty="0" smtClean="0"/>
              <a:t>Softball</a:t>
            </a:r>
          </a:p>
          <a:p>
            <a:pPr lvl="1" eaLnBrk="1" hangingPunct="1">
              <a:defRPr/>
            </a:pPr>
            <a:r>
              <a:rPr lang="en-US" sz="1700" dirty="0" smtClean="0"/>
              <a:t>Held annually in the month of Augustin Ankeny</a:t>
            </a:r>
          </a:p>
          <a:p>
            <a:pPr lvl="1" eaLnBrk="1" hangingPunct="1">
              <a:defRPr/>
            </a:pPr>
            <a:r>
              <a:rPr lang="en-US" sz="1700" dirty="0" smtClean="0"/>
              <a:t>25+ Teams </a:t>
            </a:r>
          </a:p>
          <a:p>
            <a:pPr lvl="1" eaLnBrk="1" hangingPunct="1">
              <a:buFontTx/>
              <a:buNone/>
              <a:defRPr/>
            </a:pPr>
            <a:r>
              <a:rPr lang="en-US" sz="2400" b="1" u="sng" dirty="0"/>
              <a:t>Equestrian</a:t>
            </a:r>
          </a:p>
          <a:p>
            <a:pPr lvl="1" eaLnBrk="1" hangingPunct="1">
              <a:defRPr/>
            </a:pPr>
            <a:r>
              <a:rPr lang="en-US" sz="1700" dirty="0" smtClean="0"/>
              <a:t>Held annually in the month of September </a:t>
            </a:r>
            <a:r>
              <a:rPr lang="en-US" sz="1700" dirty="0"/>
              <a:t>in </a:t>
            </a:r>
            <a:r>
              <a:rPr lang="en-US" sz="1700" dirty="0" smtClean="0"/>
              <a:t>Granger</a:t>
            </a:r>
            <a:endParaRPr lang="en-US" sz="1700" dirty="0"/>
          </a:p>
          <a:p>
            <a:pPr lvl="1" eaLnBrk="1" hangingPunct="1">
              <a:defRPr/>
            </a:pPr>
            <a:r>
              <a:rPr lang="en-US" sz="1700" dirty="0" smtClean="0"/>
              <a:t>60+ Participants</a:t>
            </a:r>
            <a:endParaRPr lang="en-US" sz="1700" dirty="0"/>
          </a:p>
          <a:p>
            <a:pPr marL="0" indent="0" eaLnBrk="1" hangingPunct="1">
              <a:buFontTx/>
              <a:buNone/>
              <a:defRPr/>
            </a:pPr>
            <a:r>
              <a:rPr lang="en-US" sz="2400" b="1" dirty="0"/>
              <a:t> </a:t>
            </a:r>
            <a:r>
              <a:rPr lang="en-US" sz="2400" b="1" dirty="0" smtClean="0"/>
              <a:t>     Volleyball</a:t>
            </a:r>
            <a:endParaRPr lang="en-US" sz="2400" b="1" dirty="0"/>
          </a:p>
          <a:p>
            <a:pPr lvl="1" eaLnBrk="1" hangingPunct="1">
              <a:defRPr/>
            </a:pPr>
            <a:r>
              <a:rPr lang="en-US" sz="1700" dirty="0"/>
              <a:t>Held </a:t>
            </a:r>
            <a:r>
              <a:rPr lang="en-US" sz="1700" dirty="0" smtClean="0"/>
              <a:t>annually in the month of October in Ames</a:t>
            </a:r>
            <a:endParaRPr lang="en-US" sz="1700" dirty="0"/>
          </a:p>
          <a:p>
            <a:pPr lvl="1" eaLnBrk="1" hangingPunct="1">
              <a:defRPr/>
            </a:pPr>
            <a:r>
              <a:rPr lang="en-US" sz="1700" dirty="0" smtClean="0"/>
              <a:t>300+ </a:t>
            </a:r>
            <a:r>
              <a:rPr lang="en-US" sz="1700" dirty="0"/>
              <a:t>P</a:t>
            </a:r>
            <a:r>
              <a:rPr lang="en-US" sz="1700" dirty="0" smtClean="0"/>
              <a:t>articipants</a:t>
            </a:r>
          </a:p>
          <a:p>
            <a:pPr marL="457200" lvl="1" indent="0" eaLnBrk="1" hangingPunct="1">
              <a:buNone/>
              <a:defRPr/>
            </a:pPr>
            <a:r>
              <a:rPr lang="en-US" sz="2400" b="1" u="sng" dirty="0" smtClean="0"/>
              <a:t>Flag </a:t>
            </a:r>
            <a:r>
              <a:rPr lang="en-US" sz="2400" b="1" u="sng" dirty="0"/>
              <a:t>Football</a:t>
            </a:r>
          </a:p>
          <a:p>
            <a:pPr lvl="1" eaLnBrk="1" hangingPunct="1">
              <a:defRPr/>
            </a:pPr>
            <a:r>
              <a:rPr lang="en-US" sz="1700" dirty="0"/>
              <a:t>Held annually in the month of October in Cedar Rapids</a:t>
            </a:r>
          </a:p>
          <a:p>
            <a:pPr lvl="1" eaLnBrk="1" hangingPunct="1">
              <a:defRPr/>
            </a:pPr>
            <a:r>
              <a:rPr lang="en-US" sz="1700" dirty="0" smtClean="0"/>
              <a:t>14+ </a:t>
            </a:r>
            <a:r>
              <a:rPr lang="en-US" sz="1700" dirty="0"/>
              <a:t>Teams</a:t>
            </a:r>
          </a:p>
          <a:p>
            <a:pPr marL="0" indent="0" eaLnBrk="1" hangingPunct="1">
              <a:buFontTx/>
              <a:buNone/>
              <a:defRPr/>
            </a:pPr>
            <a:r>
              <a:rPr lang="en-US" sz="2400" b="1" dirty="0" smtClean="0"/>
              <a:t>      </a:t>
            </a:r>
            <a:r>
              <a:rPr lang="en-US" sz="2400" b="1" u="sng" dirty="0" smtClean="0"/>
              <a:t>Bowling</a:t>
            </a:r>
            <a:endParaRPr lang="en-US" sz="2400" b="1" u="sng" dirty="0"/>
          </a:p>
          <a:p>
            <a:pPr lvl="1" eaLnBrk="1" hangingPunct="1">
              <a:defRPr/>
            </a:pPr>
            <a:r>
              <a:rPr lang="en-US" sz="1700" dirty="0" smtClean="0"/>
              <a:t>Held annually in the month of November in Cedar Rapids, Council Bluffs and Des Moines</a:t>
            </a:r>
          </a:p>
          <a:p>
            <a:pPr lvl="1" eaLnBrk="1" hangingPunct="1">
              <a:defRPr/>
            </a:pPr>
            <a:r>
              <a:rPr lang="en-US" sz="1700" dirty="0" smtClean="0"/>
              <a:t>3,500+ </a:t>
            </a:r>
            <a:r>
              <a:rPr lang="en-US" sz="1700" dirty="0"/>
              <a:t>athletes train at area level</a:t>
            </a:r>
          </a:p>
          <a:p>
            <a:pPr lvl="1" eaLnBrk="1" hangingPunct="1">
              <a:defRPr/>
            </a:pPr>
            <a:r>
              <a:rPr lang="en-US" sz="1700" dirty="0" smtClean="0"/>
              <a:t>800+ compete </a:t>
            </a:r>
            <a:r>
              <a:rPr lang="en-US" sz="1700" dirty="0"/>
              <a:t>in State Bowling Tournaments </a:t>
            </a:r>
            <a:endParaRPr lang="en-US" sz="1700" dirty="0" smtClean="0"/>
          </a:p>
          <a:p>
            <a:pPr marL="457200" lvl="1" indent="0" eaLnBrk="1" hangingPunct="1">
              <a:buFontTx/>
              <a:buNone/>
              <a:defRPr/>
            </a:pPr>
            <a:endParaRPr lang="en-US" sz="1600" dirty="0"/>
          </a:p>
          <a:p>
            <a:pPr marL="457200" lvl="1" indent="0" eaLnBrk="1" hangingPunct="1">
              <a:buFontTx/>
              <a:buNone/>
              <a:defRPr/>
            </a:pPr>
            <a:endParaRPr lang="en-US" sz="1800" dirty="0"/>
          </a:p>
          <a:p>
            <a:pPr marL="457200" lvl="1" indent="0" eaLnBrk="1" hangingPunct="1">
              <a:buFontTx/>
              <a:buNone/>
              <a:defRPr/>
            </a:pPr>
            <a:endParaRPr lang="en-US" sz="1800" dirty="0" smtClean="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smtClean="0">
                <a:cs typeface="Arial" panose="020B0604020202020204" pitchFamily="34" charset="0"/>
              </a:rPr>
              <a:t>Challenge Days</a:t>
            </a:r>
            <a:r>
              <a:rPr lang="en-US" altLang="en-US" b="1" dirty="0">
                <a:cs typeface="Arial" panose="020B0604020202020204" pitchFamily="34" charset="0"/>
              </a:rPr>
              <a:t/>
            </a:r>
            <a:br>
              <a:rPr lang="en-US" altLang="en-US" b="1" dirty="0">
                <a:cs typeface="Arial" panose="020B0604020202020204" pitchFamily="34" charset="0"/>
              </a:rPr>
            </a:br>
            <a:endParaRPr lang="en-US" dirty="0"/>
          </a:p>
        </p:txBody>
      </p:sp>
      <p:sp>
        <p:nvSpPr>
          <p:cNvPr id="36866" name="Rectangle 5"/>
          <p:cNvSpPr>
            <a:spLocks noGrp="1" noChangeArrowheads="1"/>
          </p:cNvSpPr>
          <p:nvPr>
            <p:ph idx="4294967295"/>
          </p:nvPr>
        </p:nvSpPr>
        <p:spPr>
          <a:xfrm>
            <a:off x="304800" y="1066800"/>
            <a:ext cx="8839200" cy="5334000"/>
          </a:xfrm>
          <a:noFill/>
        </p:spPr>
        <p:txBody>
          <a:bodyPr/>
          <a:lstStyle/>
          <a:p>
            <a:pPr eaLnBrk="1" hangingPunct="1">
              <a:lnSpc>
                <a:spcPct val="80000"/>
              </a:lnSpc>
            </a:pPr>
            <a:endParaRPr lang="en-US" altLang="en-US" sz="800" dirty="0" smtClean="0"/>
          </a:p>
          <a:p>
            <a:pPr eaLnBrk="1" hangingPunct="1">
              <a:lnSpc>
                <a:spcPct val="80000"/>
              </a:lnSpc>
            </a:pPr>
            <a:r>
              <a:rPr lang="en-US" altLang="en-US" sz="2000" dirty="0" smtClean="0"/>
              <a:t>Specialized adaptive equipment is used for the athletes</a:t>
            </a:r>
          </a:p>
          <a:p>
            <a:pPr eaLnBrk="1" hangingPunct="1">
              <a:lnSpc>
                <a:spcPct val="80000"/>
              </a:lnSpc>
              <a:buFontTx/>
              <a:buNone/>
            </a:pPr>
            <a:endParaRPr lang="en-US" altLang="en-US" sz="2000" dirty="0" smtClean="0"/>
          </a:p>
          <a:p>
            <a:pPr eaLnBrk="1" hangingPunct="1">
              <a:lnSpc>
                <a:spcPct val="80000"/>
              </a:lnSpc>
            </a:pPr>
            <a:r>
              <a:rPr lang="en-US" altLang="en-US" sz="2000" dirty="0" smtClean="0"/>
              <a:t>Designed to serve athletes with the most severe and profound disabilities and our aging population</a:t>
            </a:r>
          </a:p>
          <a:p>
            <a:pPr eaLnBrk="1" hangingPunct="1">
              <a:lnSpc>
                <a:spcPct val="80000"/>
              </a:lnSpc>
            </a:pPr>
            <a:endParaRPr lang="en-US" altLang="en-US" sz="2000" dirty="0" smtClean="0"/>
          </a:p>
          <a:p>
            <a:pPr eaLnBrk="1" hangingPunct="1">
              <a:lnSpc>
                <a:spcPct val="80000"/>
              </a:lnSpc>
            </a:pPr>
            <a:r>
              <a:rPr lang="en-US" altLang="en-US" sz="2000" dirty="0" smtClean="0"/>
              <a:t>400+ participants</a:t>
            </a:r>
          </a:p>
          <a:p>
            <a:pPr eaLnBrk="1" hangingPunct="1">
              <a:lnSpc>
                <a:spcPct val="80000"/>
              </a:lnSpc>
            </a:pPr>
            <a:endParaRPr lang="en-US" altLang="en-US" sz="900" dirty="0" smtClean="0"/>
          </a:p>
          <a:p>
            <a:pPr eaLnBrk="1" hangingPunct="1">
              <a:lnSpc>
                <a:spcPct val="80000"/>
              </a:lnSpc>
            </a:pPr>
            <a:r>
              <a:rPr lang="en-US" altLang="en-US" sz="2400" b="1" dirty="0" smtClean="0"/>
              <a:t>Held annually in:</a:t>
            </a:r>
            <a:r>
              <a:rPr lang="en-US" altLang="en-US" sz="1800" b="1" dirty="0" smtClean="0"/>
              <a:t> </a:t>
            </a:r>
          </a:p>
          <a:p>
            <a:pPr eaLnBrk="1" hangingPunct="1">
              <a:lnSpc>
                <a:spcPct val="80000"/>
              </a:lnSpc>
              <a:buFontTx/>
              <a:buNone/>
            </a:pPr>
            <a:r>
              <a:rPr lang="en-US" altLang="en-US" sz="1400" b="1" dirty="0" smtClean="0"/>
              <a:t>		</a:t>
            </a:r>
          </a:p>
          <a:p>
            <a:pPr lvl="1" eaLnBrk="1" hangingPunct="1">
              <a:lnSpc>
                <a:spcPct val="80000"/>
              </a:lnSpc>
            </a:pPr>
            <a:r>
              <a:rPr lang="en-US" altLang="en-US" sz="2000" b="1" dirty="0" smtClean="0"/>
              <a:t>Cedar Falls 		</a:t>
            </a:r>
          </a:p>
          <a:p>
            <a:pPr lvl="1" eaLnBrk="1" hangingPunct="1">
              <a:lnSpc>
                <a:spcPct val="80000"/>
              </a:lnSpc>
            </a:pPr>
            <a:r>
              <a:rPr lang="en-US" altLang="en-US" sz="2000" b="1" dirty="0" smtClean="0"/>
              <a:t>Des Moines</a:t>
            </a:r>
          </a:p>
          <a:p>
            <a:pPr lvl="1" eaLnBrk="1" hangingPunct="1">
              <a:lnSpc>
                <a:spcPct val="80000"/>
              </a:lnSpc>
            </a:pPr>
            <a:r>
              <a:rPr lang="en-US" altLang="en-US" sz="2000" b="1" dirty="0" smtClean="0"/>
              <a:t>Dubuque</a:t>
            </a:r>
          </a:p>
          <a:p>
            <a:pPr lvl="1" eaLnBrk="1" hangingPunct="1">
              <a:lnSpc>
                <a:spcPct val="80000"/>
              </a:lnSpc>
            </a:pPr>
            <a:r>
              <a:rPr lang="en-US" altLang="en-US" sz="2000" b="1" dirty="0" smtClean="0"/>
              <a:t>Emmetsburg</a:t>
            </a:r>
          </a:p>
          <a:p>
            <a:pPr lvl="1" eaLnBrk="1" hangingPunct="1">
              <a:lnSpc>
                <a:spcPct val="80000"/>
              </a:lnSpc>
            </a:pPr>
            <a:r>
              <a:rPr lang="en-US" altLang="en-US" sz="2000" b="1" dirty="0" smtClean="0"/>
              <a:t>Glenwood</a:t>
            </a:r>
          </a:p>
          <a:p>
            <a:pPr lvl="1" eaLnBrk="1" hangingPunct="1">
              <a:lnSpc>
                <a:spcPct val="80000"/>
              </a:lnSpc>
            </a:pPr>
            <a:r>
              <a:rPr lang="en-US" altLang="en-US" sz="2000" b="1" dirty="0" smtClean="0"/>
              <a:t>Lake City/Carroll</a:t>
            </a:r>
          </a:p>
          <a:p>
            <a:pPr lvl="1" eaLnBrk="1" hangingPunct="1">
              <a:lnSpc>
                <a:spcPct val="80000"/>
              </a:lnSpc>
            </a:pPr>
            <a:r>
              <a:rPr lang="en-US" altLang="en-US" sz="2000" b="1" dirty="0" smtClean="0"/>
              <a:t>River Hills</a:t>
            </a:r>
          </a:p>
          <a:p>
            <a:pPr eaLnBrk="1" hangingPunct="1">
              <a:lnSpc>
                <a:spcPct val="80000"/>
              </a:lnSpc>
              <a:buFontTx/>
              <a:buNone/>
            </a:pPr>
            <a:endParaRPr lang="en-US" altLang="en-US" sz="18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743200"/>
            <a:ext cx="4648200" cy="3098800"/>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Unified Programs</a:t>
            </a:r>
            <a:r>
              <a:rPr lang="en-US" b="1" dirty="0"/>
              <a:t/>
            </a:r>
            <a:br>
              <a:rPr lang="en-US" b="1" dirty="0"/>
            </a:br>
            <a:endParaRPr lang="en-US" dirty="0"/>
          </a:p>
        </p:txBody>
      </p:sp>
      <p:sp>
        <p:nvSpPr>
          <p:cNvPr id="50179" name="Rectangle 3"/>
          <p:cNvSpPr>
            <a:spLocks noGrp="1" noChangeArrowheads="1"/>
          </p:cNvSpPr>
          <p:nvPr>
            <p:ph type="body" sz="half" idx="4294967295"/>
          </p:nvPr>
        </p:nvSpPr>
        <p:spPr>
          <a:xfrm>
            <a:off x="152400" y="846138"/>
            <a:ext cx="8839200" cy="6096000"/>
          </a:xfrm>
        </p:spPr>
        <p:txBody>
          <a:bodyPr/>
          <a:lstStyle/>
          <a:p>
            <a:pPr eaLnBrk="1" hangingPunct="1">
              <a:lnSpc>
                <a:spcPct val="80000"/>
              </a:lnSpc>
              <a:buFontTx/>
              <a:buNone/>
              <a:defRPr/>
            </a:pPr>
            <a:endParaRPr lang="en-US" sz="1000" dirty="0" smtClean="0"/>
          </a:p>
          <a:p>
            <a:pPr eaLnBrk="1" hangingPunct="1">
              <a:lnSpc>
                <a:spcPct val="80000"/>
              </a:lnSpc>
              <a:defRPr/>
            </a:pPr>
            <a:r>
              <a:rPr lang="en-US" sz="2000" dirty="0" smtClean="0"/>
              <a:t>This program pairs athletes with intellectual disabilities to those without.</a:t>
            </a:r>
          </a:p>
          <a:p>
            <a:pPr eaLnBrk="1" hangingPunct="1">
              <a:lnSpc>
                <a:spcPct val="80000"/>
              </a:lnSpc>
              <a:defRPr/>
            </a:pPr>
            <a:endParaRPr lang="en-US" sz="1000" dirty="0" smtClean="0"/>
          </a:p>
          <a:p>
            <a:pPr eaLnBrk="1" hangingPunct="1">
              <a:lnSpc>
                <a:spcPct val="80000"/>
              </a:lnSpc>
              <a:defRPr/>
            </a:pPr>
            <a:r>
              <a:rPr lang="en-US" sz="2000" dirty="0" smtClean="0"/>
              <a:t>Competitions include: </a:t>
            </a:r>
          </a:p>
          <a:p>
            <a:pPr lvl="1" eaLnBrk="1" hangingPunct="1">
              <a:lnSpc>
                <a:spcPct val="80000"/>
              </a:lnSpc>
              <a:defRPr/>
            </a:pPr>
            <a:r>
              <a:rPr lang="en-US" sz="2000" dirty="0" smtClean="0"/>
              <a:t>Basketball</a:t>
            </a:r>
          </a:p>
          <a:p>
            <a:pPr lvl="1" eaLnBrk="1" hangingPunct="1">
              <a:lnSpc>
                <a:spcPct val="80000"/>
              </a:lnSpc>
              <a:defRPr/>
            </a:pPr>
            <a:r>
              <a:rPr lang="en-US" sz="2000" dirty="0" smtClean="0"/>
              <a:t>Bowling</a:t>
            </a:r>
          </a:p>
          <a:p>
            <a:pPr lvl="1" eaLnBrk="1" hangingPunct="1">
              <a:lnSpc>
                <a:spcPct val="80000"/>
              </a:lnSpc>
              <a:defRPr/>
            </a:pPr>
            <a:r>
              <a:rPr lang="en-US" sz="2000" dirty="0" smtClean="0"/>
              <a:t>Cheerleading</a:t>
            </a:r>
          </a:p>
          <a:p>
            <a:pPr lvl="1" eaLnBrk="1" hangingPunct="1">
              <a:lnSpc>
                <a:spcPct val="80000"/>
              </a:lnSpc>
              <a:defRPr/>
            </a:pPr>
            <a:r>
              <a:rPr lang="en-US" sz="2000" dirty="0" smtClean="0"/>
              <a:t>Cycling</a:t>
            </a:r>
          </a:p>
          <a:p>
            <a:pPr lvl="1" eaLnBrk="1" hangingPunct="1">
              <a:lnSpc>
                <a:spcPct val="80000"/>
              </a:lnSpc>
              <a:defRPr/>
            </a:pPr>
            <a:r>
              <a:rPr lang="en-US" sz="2000" dirty="0" smtClean="0"/>
              <a:t>Flag Football</a:t>
            </a:r>
          </a:p>
          <a:p>
            <a:pPr lvl="1" eaLnBrk="1" hangingPunct="1">
              <a:lnSpc>
                <a:spcPct val="80000"/>
              </a:lnSpc>
              <a:defRPr/>
            </a:pPr>
            <a:r>
              <a:rPr lang="en-US" sz="2000" dirty="0" smtClean="0"/>
              <a:t>Golf</a:t>
            </a:r>
          </a:p>
          <a:p>
            <a:pPr lvl="1" eaLnBrk="1" hangingPunct="1">
              <a:lnSpc>
                <a:spcPct val="80000"/>
              </a:lnSpc>
              <a:defRPr/>
            </a:pPr>
            <a:r>
              <a:rPr lang="en-US" sz="2000" dirty="0" smtClean="0"/>
              <a:t>Figure &amp; Speed Skating</a:t>
            </a:r>
          </a:p>
          <a:p>
            <a:pPr lvl="1" eaLnBrk="1" hangingPunct="1">
              <a:lnSpc>
                <a:spcPct val="80000"/>
              </a:lnSpc>
              <a:defRPr/>
            </a:pPr>
            <a:r>
              <a:rPr lang="en-US" sz="2000" dirty="0" smtClean="0"/>
              <a:t>Snowshoeing</a:t>
            </a:r>
          </a:p>
          <a:p>
            <a:pPr lvl="1" eaLnBrk="1" hangingPunct="1">
              <a:lnSpc>
                <a:spcPct val="80000"/>
              </a:lnSpc>
              <a:defRPr/>
            </a:pPr>
            <a:r>
              <a:rPr lang="en-US" sz="2000" dirty="0" smtClean="0"/>
              <a:t>Soccer</a:t>
            </a:r>
          </a:p>
          <a:p>
            <a:pPr lvl="1" eaLnBrk="1" hangingPunct="1">
              <a:lnSpc>
                <a:spcPct val="80000"/>
              </a:lnSpc>
              <a:defRPr/>
            </a:pPr>
            <a:r>
              <a:rPr lang="en-US" sz="2000" dirty="0" smtClean="0"/>
              <a:t>Softball</a:t>
            </a:r>
          </a:p>
          <a:p>
            <a:pPr lvl="1" eaLnBrk="1" hangingPunct="1">
              <a:lnSpc>
                <a:spcPct val="80000"/>
              </a:lnSpc>
              <a:defRPr/>
            </a:pPr>
            <a:r>
              <a:rPr lang="en-US" sz="2000" dirty="0" smtClean="0"/>
              <a:t>Tennis</a:t>
            </a:r>
          </a:p>
          <a:p>
            <a:pPr lvl="1" eaLnBrk="1" hangingPunct="1">
              <a:lnSpc>
                <a:spcPct val="80000"/>
              </a:lnSpc>
              <a:defRPr/>
            </a:pPr>
            <a:r>
              <a:rPr lang="en-US" sz="2000" dirty="0"/>
              <a:t>Track &amp; </a:t>
            </a:r>
            <a:r>
              <a:rPr lang="en-US" sz="2000" dirty="0" smtClean="0"/>
              <a:t>Field</a:t>
            </a:r>
          </a:p>
          <a:p>
            <a:pPr lvl="1" eaLnBrk="1" hangingPunct="1">
              <a:lnSpc>
                <a:spcPct val="80000"/>
              </a:lnSpc>
              <a:defRPr/>
            </a:pPr>
            <a:r>
              <a:rPr lang="en-US" sz="2000" dirty="0" smtClean="0"/>
              <a:t>Volleyball</a:t>
            </a:r>
          </a:p>
          <a:p>
            <a:pPr eaLnBrk="1" hangingPunct="1">
              <a:lnSpc>
                <a:spcPct val="80000"/>
              </a:lnSpc>
              <a:defRPr/>
            </a:pPr>
            <a:endParaRPr lang="en-US" sz="1000" dirty="0" smtClean="0"/>
          </a:p>
          <a:p>
            <a:pPr eaLnBrk="1" hangingPunct="1">
              <a:lnSpc>
                <a:spcPct val="80000"/>
              </a:lnSpc>
              <a:defRPr/>
            </a:pPr>
            <a:r>
              <a:rPr lang="en-US" sz="2000" dirty="0" smtClean="0"/>
              <a:t>8,300+ participants</a:t>
            </a:r>
          </a:p>
          <a:p>
            <a:pPr marL="0" indent="0" eaLnBrk="1" hangingPunct="1">
              <a:lnSpc>
                <a:spcPct val="80000"/>
              </a:lnSpc>
              <a:buNone/>
              <a:defRPr/>
            </a:pPr>
            <a:r>
              <a:rPr lang="en-US" sz="1600" dirty="0" smtClean="0"/>
              <a:t>*2017 Special Olympics Iowa Reach Report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831" y="1434810"/>
            <a:ext cx="3891458" cy="4889790"/>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Unified Programs</a:t>
            </a:r>
            <a:r>
              <a:rPr lang="en-US" b="1" dirty="0"/>
              <a:t/>
            </a:r>
            <a:br>
              <a:rPr lang="en-US" b="1" dirty="0"/>
            </a:br>
            <a:endParaRPr lang="en-US" dirty="0"/>
          </a:p>
        </p:txBody>
      </p:sp>
      <p:sp>
        <p:nvSpPr>
          <p:cNvPr id="52227" name="Rectangle 3"/>
          <p:cNvSpPr>
            <a:spLocks noGrp="1" noChangeArrowheads="1"/>
          </p:cNvSpPr>
          <p:nvPr>
            <p:ph type="body" sz="half" idx="4294967295"/>
          </p:nvPr>
        </p:nvSpPr>
        <p:spPr>
          <a:xfrm>
            <a:off x="152400" y="1219200"/>
            <a:ext cx="4953000" cy="5486400"/>
          </a:xfrm>
        </p:spPr>
        <p:txBody>
          <a:bodyPr/>
          <a:lstStyle/>
          <a:p>
            <a:pPr algn="ctr" eaLnBrk="1" hangingPunct="1">
              <a:lnSpc>
                <a:spcPct val="80000"/>
              </a:lnSpc>
              <a:buFontTx/>
              <a:buNone/>
              <a:defRPr/>
            </a:pPr>
            <a:endParaRPr lang="en-US" sz="1000" dirty="0" smtClean="0"/>
          </a:p>
          <a:p>
            <a:pPr eaLnBrk="1" hangingPunct="1">
              <a:lnSpc>
                <a:spcPct val="80000"/>
              </a:lnSpc>
              <a:defRPr/>
            </a:pPr>
            <a:r>
              <a:rPr lang="en-US" sz="2000" b="1" dirty="0" smtClean="0"/>
              <a:t>Golf:</a:t>
            </a:r>
          </a:p>
          <a:p>
            <a:pPr lvl="1" eaLnBrk="1" hangingPunct="1">
              <a:lnSpc>
                <a:spcPct val="80000"/>
              </a:lnSpc>
              <a:defRPr/>
            </a:pPr>
            <a:r>
              <a:rPr lang="en-US" sz="1800" dirty="0" smtClean="0"/>
              <a:t>Cedar Falls </a:t>
            </a:r>
          </a:p>
          <a:p>
            <a:pPr lvl="1" eaLnBrk="1" hangingPunct="1">
              <a:lnSpc>
                <a:spcPct val="80000"/>
              </a:lnSpc>
              <a:defRPr/>
            </a:pPr>
            <a:r>
              <a:rPr lang="en-US" sz="1800" dirty="0" smtClean="0"/>
              <a:t>Cedar Rapids</a:t>
            </a:r>
          </a:p>
          <a:p>
            <a:pPr lvl="1" eaLnBrk="1" hangingPunct="1">
              <a:lnSpc>
                <a:spcPct val="80000"/>
              </a:lnSpc>
              <a:defRPr/>
            </a:pPr>
            <a:r>
              <a:rPr lang="en-US" sz="1800" dirty="0" smtClean="0"/>
              <a:t>Davenport</a:t>
            </a:r>
          </a:p>
          <a:p>
            <a:pPr lvl="1" eaLnBrk="1" hangingPunct="1">
              <a:lnSpc>
                <a:spcPct val="80000"/>
              </a:lnSpc>
              <a:defRPr/>
            </a:pPr>
            <a:r>
              <a:rPr lang="en-US" sz="1800" dirty="0" smtClean="0"/>
              <a:t>Des Moines</a:t>
            </a:r>
          </a:p>
          <a:p>
            <a:pPr lvl="1" eaLnBrk="1" hangingPunct="1">
              <a:lnSpc>
                <a:spcPct val="80000"/>
              </a:lnSpc>
              <a:defRPr/>
            </a:pPr>
            <a:r>
              <a:rPr lang="en-US" sz="1800" dirty="0" smtClean="0"/>
              <a:t>Muscatine</a:t>
            </a:r>
          </a:p>
          <a:p>
            <a:pPr lvl="1" eaLnBrk="1" hangingPunct="1">
              <a:lnSpc>
                <a:spcPct val="80000"/>
              </a:lnSpc>
              <a:defRPr/>
            </a:pPr>
            <a:r>
              <a:rPr lang="en-US" sz="1800" dirty="0" smtClean="0"/>
              <a:t>Sioux City</a:t>
            </a:r>
          </a:p>
          <a:p>
            <a:pPr lvl="1" eaLnBrk="1" hangingPunct="1">
              <a:lnSpc>
                <a:spcPct val="80000"/>
              </a:lnSpc>
              <a:defRPr/>
            </a:pPr>
            <a:r>
              <a:rPr lang="en-US" sz="1800" dirty="0" smtClean="0"/>
              <a:t>Spencer</a:t>
            </a:r>
          </a:p>
          <a:p>
            <a:pPr lvl="1" eaLnBrk="1" hangingPunct="1">
              <a:lnSpc>
                <a:spcPct val="80000"/>
              </a:lnSpc>
              <a:defRPr/>
            </a:pPr>
            <a:r>
              <a:rPr lang="en-US" sz="1800" dirty="0" smtClean="0"/>
              <a:t>Vinton</a:t>
            </a:r>
          </a:p>
          <a:p>
            <a:pPr lvl="1" eaLnBrk="1" hangingPunct="1">
              <a:lnSpc>
                <a:spcPct val="80000"/>
              </a:lnSpc>
              <a:defRPr/>
            </a:pPr>
            <a:r>
              <a:rPr lang="en-US" sz="1800" dirty="0"/>
              <a:t>Waterloo </a:t>
            </a:r>
            <a:endParaRPr lang="en-US" sz="1800" dirty="0" smtClean="0"/>
          </a:p>
          <a:p>
            <a:pPr marL="457200" lvl="1" indent="0" eaLnBrk="1" hangingPunct="1">
              <a:lnSpc>
                <a:spcPct val="80000"/>
              </a:lnSpc>
              <a:buNone/>
              <a:defRPr/>
            </a:pPr>
            <a:endParaRPr lang="en-US" sz="1000" dirty="0" smtClean="0"/>
          </a:p>
          <a:p>
            <a:pPr eaLnBrk="1" hangingPunct="1">
              <a:lnSpc>
                <a:spcPct val="80000"/>
              </a:lnSpc>
              <a:defRPr/>
            </a:pPr>
            <a:r>
              <a:rPr lang="en-US" sz="2000" b="1" dirty="0" smtClean="0"/>
              <a:t>Unified Sports Days: </a:t>
            </a:r>
          </a:p>
          <a:p>
            <a:pPr eaLnBrk="1" hangingPunct="1">
              <a:lnSpc>
                <a:spcPct val="80000"/>
              </a:lnSpc>
              <a:buNone/>
              <a:defRPr/>
            </a:pPr>
            <a:r>
              <a:rPr lang="en-US" sz="2000" dirty="0" smtClean="0"/>
              <a:t>	</a:t>
            </a:r>
            <a:r>
              <a:rPr lang="en-US" sz="1800" dirty="0" smtClean="0"/>
              <a:t>- </a:t>
            </a:r>
            <a:r>
              <a:rPr lang="en-US" sz="1800" dirty="0"/>
              <a:t>Buena Vista University, Storm </a:t>
            </a:r>
            <a:r>
              <a:rPr lang="en-US" sz="1800" dirty="0" smtClean="0"/>
              <a:t>Lake</a:t>
            </a:r>
          </a:p>
          <a:p>
            <a:pPr eaLnBrk="1" hangingPunct="1">
              <a:lnSpc>
                <a:spcPct val="80000"/>
              </a:lnSpc>
              <a:buNone/>
              <a:defRPr/>
            </a:pPr>
            <a:r>
              <a:rPr lang="en-US" sz="1800" dirty="0"/>
              <a:t>	</a:t>
            </a:r>
            <a:r>
              <a:rPr lang="en-US" sz="1800" dirty="0" smtClean="0"/>
              <a:t>- Des Moines Public Schools, Des Moines</a:t>
            </a:r>
          </a:p>
          <a:p>
            <a:pPr eaLnBrk="1" hangingPunct="1">
              <a:lnSpc>
                <a:spcPct val="80000"/>
              </a:lnSpc>
              <a:buNone/>
              <a:defRPr/>
            </a:pPr>
            <a:r>
              <a:rPr lang="en-US" sz="1800" dirty="0"/>
              <a:t>	</a:t>
            </a:r>
            <a:r>
              <a:rPr lang="en-US" sz="1800" dirty="0" smtClean="0"/>
              <a:t>- Drake University, Des Moines</a:t>
            </a:r>
          </a:p>
          <a:p>
            <a:pPr eaLnBrk="1" hangingPunct="1">
              <a:lnSpc>
                <a:spcPct val="80000"/>
              </a:lnSpc>
              <a:buFontTx/>
              <a:buNone/>
              <a:defRPr/>
            </a:pPr>
            <a:r>
              <a:rPr lang="en-US" sz="1800" dirty="0" smtClean="0"/>
              <a:t>	- Grinnell College, Grinnell</a:t>
            </a:r>
          </a:p>
          <a:p>
            <a:pPr eaLnBrk="1" hangingPunct="1">
              <a:lnSpc>
                <a:spcPct val="80000"/>
              </a:lnSpc>
              <a:buFontTx/>
              <a:buNone/>
              <a:defRPr/>
            </a:pPr>
            <a:r>
              <a:rPr lang="en-US" sz="1800" dirty="0" smtClean="0"/>
              <a:t>	- Upper Iowa, Fayette</a:t>
            </a:r>
          </a:p>
          <a:p>
            <a:pPr eaLnBrk="1" hangingPunct="1">
              <a:lnSpc>
                <a:spcPct val="80000"/>
              </a:lnSpc>
              <a:buFontTx/>
              <a:buNone/>
              <a:defRPr/>
            </a:pPr>
            <a:r>
              <a:rPr lang="en-US" sz="1800" dirty="0" smtClean="0"/>
              <a:t>	- University of Iowa, Iowa City</a:t>
            </a:r>
          </a:p>
          <a:p>
            <a:pPr eaLnBrk="1" hangingPunct="1">
              <a:lnSpc>
                <a:spcPct val="80000"/>
              </a:lnSpc>
              <a:buNone/>
              <a:defRPr/>
            </a:pPr>
            <a:r>
              <a:rPr lang="en-US" sz="1800" dirty="0" smtClean="0"/>
              <a:t>     - </a:t>
            </a:r>
            <a:r>
              <a:rPr lang="en-US" sz="1800" dirty="0"/>
              <a:t>Wartburg College, Waverly </a:t>
            </a:r>
          </a:p>
          <a:p>
            <a:pPr eaLnBrk="1" hangingPunct="1">
              <a:lnSpc>
                <a:spcPct val="80000"/>
              </a:lnSpc>
              <a:buFontTx/>
              <a:buNone/>
              <a:defRPr/>
            </a:pPr>
            <a:endParaRPr lang="en-US" sz="2400"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143000"/>
            <a:ext cx="5029200" cy="3352800"/>
          </a:xfrm>
          <a:prstGeom prst="rect">
            <a:avLst/>
          </a:prstGeom>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a:t>Young Athletes Play </a:t>
            </a:r>
            <a:r>
              <a:rPr lang="en-US" b="1" dirty="0" smtClean="0"/>
              <a:t>Days </a:t>
            </a:r>
            <a:r>
              <a:rPr lang="en-US" b="1" dirty="0"/>
              <a:t/>
            </a:r>
            <a:br>
              <a:rPr lang="en-US" b="1" dirty="0"/>
            </a:br>
            <a:endParaRPr lang="en-US" dirty="0"/>
          </a:p>
        </p:txBody>
      </p:sp>
      <p:sp>
        <p:nvSpPr>
          <p:cNvPr id="54275" name="Rectangle 3"/>
          <p:cNvSpPr>
            <a:spLocks noGrp="1" noChangeArrowheads="1"/>
          </p:cNvSpPr>
          <p:nvPr>
            <p:ph type="body" sz="half" idx="4294967295"/>
          </p:nvPr>
        </p:nvSpPr>
        <p:spPr>
          <a:xfrm>
            <a:off x="609600" y="1066800"/>
            <a:ext cx="5257800" cy="5791200"/>
          </a:xfrm>
        </p:spPr>
        <p:txBody>
          <a:bodyPr/>
          <a:lstStyle/>
          <a:p>
            <a:pPr eaLnBrk="1" hangingPunct="1">
              <a:lnSpc>
                <a:spcPct val="80000"/>
              </a:lnSpc>
              <a:defRPr/>
            </a:pPr>
            <a:endParaRPr lang="en-US" sz="1800" dirty="0" smtClean="0"/>
          </a:p>
          <a:p>
            <a:pPr eaLnBrk="1" hangingPunct="1">
              <a:lnSpc>
                <a:spcPct val="80000"/>
              </a:lnSpc>
              <a:defRPr/>
            </a:pPr>
            <a:r>
              <a:rPr lang="en-US" sz="2000" dirty="0" smtClean="0"/>
              <a:t>Ages 2 to 7</a:t>
            </a:r>
          </a:p>
          <a:p>
            <a:pPr eaLnBrk="1" hangingPunct="1">
              <a:lnSpc>
                <a:spcPct val="80000"/>
              </a:lnSpc>
              <a:defRPr/>
            </a:pPr>
            <a:endParaRPr lang="en-US" sz="1100" dirty="0" smtClean="0"/>
          </a:p>
          <a:p>
            <a:pPr eaLnBrk="1" hangingPunct="1">
              <a:lnSpc>
                <a:spcPct val="80000"/>
              </a:lnSpc>
              <a:defRPr/>
            </a:pPr>
            <a:r>
              <a:rPr lang="en-US" sz="2000" dirty="0" smtClean="0"/>
              <a:t>Strength, coordination &amp; socialization</a:t>
            </a:r>
          </a:p>
          <a:p>
            <a:pPr eaLnBrk="1" hangingPunct="1">
              <a:lnSpc>
                <a:spcPct val="80000"/>
              </a:lnSpc>
              <a:defRPr/>
            </a:pPr>
            <a:endParaRPr lang="en-US" sz="1100" dirty="0" smtClean="0"/>
          </a:p>
          <a:p>
            <a:pPr eaLnBrk="1" hangingPunct="1">
              <a:lnSpc>
                <a:spcPct val="80000"/>
              </a:lnSpc>
              <a:defRPr/>
            </a:pPr>
            <a:r>
              <a:rPr lang="en-US" sz="2000" dirty="0" smtClean="0"/>
              <a:t>Introduction to Special Olympics</a:t>
            </a:r>
          </a:p>
          <a:p>
            <a:pPr eaLnBrk="1" hangingPunct="1">
              <a:lnSpc>
                <a:spcPct val="80000"/>
              </a:lnSpc>
              <a:defRPr/>
            </a:pPr>
            <a:endParaRPr lang="en-US" sz="1100" dirty="0" smtClean="0"/>
          </a:p>
          <a:p>
            <a:pPr eaLnBrk="1" hangingPunct="1">
              <a:lnSpc>
                <a:spcPct val="80000"/>
              </a:lnSpc>
              <a:defRPr/>
            </a:pPr>
            <a:r>
              <a:rPr lang="en-US" sz="2000" dirty="0" smtClean="0"/>
              <a:t>Great demand for program growth</a:t>
            </a:r>
          </a:p>
          <a:p>
            <a:pPr lvl="1"/>
            <a:r>
              <a:rPr lang="en-US" sz="1400" dirty="0"/>
              <a:t>Ankeny - AM</a:t>
            </a:r>
          </a:p>
          <a:p>
            <a:pPr lvl="1"/>
            <a:r>
              <a:rPr lang="en-US" sz="1400" dirty="0"/>
              <a:t>Ankeny - PM</a:t>
            </a:r>
          </a:p>
          <a:p>
            <a:pPr lvl="1"/>
            <a:r>
              <a:rPr lang="en-US" sz="1400" dirty="0"/>
              <a:t>Cedar Rapids </a:t>
            </a:r>
          </a:p>
          <a:p>
            <a:pPr lvl="1"/>
            <a:r>
              <a:rPr lang="en-US" sz="1400" dirty="0"/>
              <a:t>Council Bluffs</a:t>
            </a:r>
          </a:p>
          <a:p>
            <a:pPr lvl="1"/>
            <a:r>
              <a:rPr lang="en-US" sz="1400" dirty="0"/>
              <a:t>Davenport</a:t>
            </a:r>
          </a:p>
          <a:p>
            <a:pPr lvl="1"/>
            <a:r>
              <a:rPr lang="en-US" sz="1400" dirty="0"/>
              <a:t>Dubuque</a:t>
            </a:r>
          </a:p>
          <a:p>
            <a:pPr lvl="1"/>
            <a:r>
              <a:rPr lang="en-US" sz="1400" dirty="0" smtClean="0"/>
              <a:t>Muscatine</a:t>
            </a:r>
            <a:endParaRPr lang="en-US" sz="1400" dirty="0"/>
          </a:p>
          <a:p>
            <a:pPr lvl="1"/>
            <a:r>
              <a:rPr lang="en-US" sz="1400" dirty="0"/>
              <a:t>Oskaloosa </a:t>
            </a:r>
          </a:p>
          <a:p>
            <a:pPr lvl="1"/>
            <a:r>
              <a:rPr lang="en-US" sz="1400" dirty="0"/>
              <a:t>River Hills – Spring</a:t>
            </a:r>
          </a:p>
          <a:p>
            <a:pPr lvl="1"/>
            <a:r>
              <a:rPr lang="en-US" sz="1400" dirty="0"/>
              <a:t>River Hills - Summer</a:t>
            </a:r>
          </a:p>
          <a:p>
            <a:pPr lvl="1"/>
            <a:r>
              <a:rPr lang="en-US" sz="1400" dirty="0"/>
              <a:t>Sioux City</a:t>
            </a:r>
          </a:p>
          <a:p>
            <a:pPr lvl="1"/>
            <a:r>
              <a:rPr lang="en-US" sz="1400" dirty="0"/>
              <a:t>West Des Moines</a:t>
            </a:r>
          </a:p>
        </p:txBody>
      </p:sp>
      <p:pic>
        <p:nvPicPr>
          <p:cNvPr id="3" name="Content Placeholder 2"/>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rot="5400000">
            <a:off x="5105400" y="2517775"/>
            <a:ext cx="4038600" cy="2690813"/>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b="1" dirty="0" smtClean="0"/>
              <a:t>Athlete Leadership Program  </a:t>
            </a:r>
            <a:r>
              <a:rPr lang="en-US" b="1" dirty="0"/>
              <a:t>(ALP)</a:t>
            </a:r>
            <a:br>
              <a:rPr lang="en-US" b="1" dirty="0"/>
            </a:br>
            <a:endParaRPr lang="en-US" dirty="0"/>
          </a:p>
        </p:txBody>
      </p:sp>
      <p:pic>
        <p:nvPicPr>
          <p:cNvPr id="36867" name="Picture 11"/>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1285875" y="1676400"/>
            <a:ext cx="6715125" cy="3252788"/>
          </a:xfrm>
          <a:effectLst>
            <a:softEdge rad="112500"/>
          </a:effectLst>
        </p:spPr>
      </p:pic>
      <p:sp>
        <p:nvSpPr>
          <p:cNvPr id="56323" name="Rectangle 3"/>
          <p:cNvSpPr>
            <a:spLocks noGrp="1" noChangeArrowheads="1"/>
          </p:cNvSpPr>
          <p:nvPr>
            <p:ph type="body" sz="half" idx="4294967295"/>
          </p:nvPr>
        </p:nvSpPr>
        <p:spPr>
          <a:xfrm>
            <a:off x="0" y="5181600"/>
            <a:ext cx="8229600" cy="2187575"/>
          </a:xfrm>
        </p:spPr>
        <p:txBody>
          <a:bodyPr/>
          <a:lstStyle/>
          <a:p>
            <a:pPr algn="ctr" eaLnBrk="1" hangingPunct="1">
              <a:lnSpc>
                <a:spcPct val="90000"/>
              </a:lnSpc>
              <a:buFontTx/>
              <a:buNone/>
              <a:defRPr/>
            </a:pPr>
            <a:r>
              <a:rPr lang="en-US" sz="2800" dirty="0" smtClean="0"/>
              <a:t>Literacy</a:t>
            </a:r>
          </a:p>
          <a:p>
            <a:pPr algn="ctr" eaLnBrk="1" hangingPunct="1">
              <a:lnSpc>
                <a:spcPct val="90000"/>
              </a:lnSpc>
              <a:buFontTx/>
              <a:buNone/>
              <a:defRPr/>
            </a:pPr>
            <a:r>
              <a:rPr lang="en-US" sz="2800" dirty="0" smtClean="0"/>
              <a:t>Leadership</a:t>
            </a:r>
          </a:p>
          <a:p>
            <a:pPr algn="ctr" eaLnBrk="1" hangingPunct="1">
              <a:lnSpc>
                <a:spcPct val="90000"/>
              </a:lnSpc>
              <a:buFontTx/>
              <a:buNone/>
              <a:defRPr/>
            </a:pPr>
            <a:r>
              <a:rPr lang="en-US" sz="2800" dirty="0" smtClean="0"/>
              <a:t>Speaking Skills</a:t>
            </a:r>
            <a:endParaRPr lang="en-US" sz="2800" b="1" dirty="0" smtClean="0">
              <a:latin typeface="Engravers MT" pitchFamily="18" charset="0"/>
            </a:endParaRPr>
          </a:p>
          <a:p>
            <a:pPr eaLnBrk="1" hangingPunct="1">
              <a:lnSpc>
                <a:spcPct val="90000"/>
              </a:lnSpc>
              <a:defRPr/>
            </a:pPr>
            <a:endParaRPr lang="en-US" sz="2200" dirty="0" smtClean="0"/>
          </a:p>
          <a:p>
            <a:pPr eaLnBrk="1" hangingPunct="1">
              <a:lnSpc>
                <a:spcPct val="90000"/>
              </a:lnSpc>
              <a:defRPr/>
            </a:pPr>
            <a:endParaRPr lang="en-US" sz="2000" dirty="0" smtClean="0"/>
          </a:p>
          <a:p>
            <a:pPr lvl="1" eaLnBrk="1" hangingPunct="1">
              <a:lnSpc>
                <a:spcPct val="90000"/>
              </a:lnSpc>
              <a:defRPr/>
            </a:pPr>
            <a:endParaRPr lang="en-US" sz="1800" dirty="0" smtClean="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eaLnBrk="1" hangingPunct="1">
              <a:lnSpc>
                <a:spcPct val="80000"/>
              </a:lnSpc>
              <a:defRPr/>
            </a:pPr>
            <a:r>
              <a:rPr lang="en-US" b="1" dirty="0" smtClean="0"/>
              <a:t>Athlete Leadership Workshop</a:t>
            </a:r>
            <a:r>
              <a:rPr lang="en-US" b="1" dirty="0"/>
              <a:t/>
            </a:r>
            <a:br>
              <a:rPr lang="en-US" b="1" dirty="0"/>
            </a:br>
            <a:endParaRPr lang="en-US" dirty="0"/>
          </a:p>
        </p:txBody>
      </p:sp>
      <p:sp>
        <p:nvSpPr>
          <p:cNvPr id="59396" name="Rectangle 4"/>
          <p:cNvSpPr>
            <a:spLocks noGrp="1" noChangeArrowheads="1"/>
          </p:cNvSpPr>
          <p:nvPr>
            <p:ph type="body" sz="half" idx="4294967295"/>
          </p:nvPr>
        </p:nvSpPr>
        <p:spPr>
          <a:xfrm>
            <a:off x="533400" y="1465263"/>
            <a:ext cx="5334000" cy="4525962"/>
          </a:xfrm>
        </p:spPr>
        <p:txBody>
          <a:bodyPr/>
          <a:lstStyle/>
          <a:p>
            <a:pPr eaLnBrk="1" hangingPunct="1">
              <a:lnSpc>
                <a:spcPct val="80000"/>
              </a:lnSpc>
              <a:defRPr/>
            </a:pPr>
            <a:r>
              <a:rPr lang="en-US" sz="2400" dirty="0" smtClean="0"/>
              <a:t>Development of Leadership Roles</a:t>
            </a:r>
          </a:p>
          <a:p>
            <a:pPr eaLnBrk="1" hangingPunct="1">
              <a:lnSpc>
                <a:spcPct val="80000"/>
              </a:lnSpc>
              <a:defRPr/>
            </a:pPr>
            <a:endParaRPr lang="en-US" sz="1100" dirty="0" smtClean="0"/>
          </a:p>
          <a:p>
            <a:pPr eaLnBrk="1" hangingPunct="1">
              <a:lnSpc>
                <a:spcPct val="80000"/>
              </a:lnSpc>
              <a:defRPr/>
            </a:pPr>
            <a:r>
              <a:rPr lang="en-US" sz="2400" dirty="0" smtClean="0"/>
              <a:t>Service on:</a:t>
            </a:r>
          </a:p>
          <a:p>
            <a:pPr lvl="1" eaLnBrk="1" hangingPunct="1">
              <a:lnSpc>
                <a:spcPct val="80000"/>
              </a:lnSpc>
              <a:defRPr/>
            </a:pPr>
            <a:r>
              <a:rPr lang="en-US" sz="2000" dirty="0" smtClean="0"/>
              <a:t>Boards of Directors</a:t>
            </a:r>
          </a:p>
          <a:p>
            <a:pPr lvl="1" eaLnBrk="1" hangingPunct="1">
              <a:lnSpc>
                <a:spcPct val="80000"/>
              </a:lnSpc>
              <a:defRPr/>
            </a:pPr>
            <a:r>
              <a:rPr lang="en-US" sz="2000" dirty="0" smtClean="0"/>
              <a:t>Civic committees</a:t>
            </a:r>
          </a:p>
          <a:p>
            <a:pPr lvl="1" eaLnBrk="1" hangingPunct="1">
              <a:lnSpc>
                <a:spcPct val="80000"/>
              </a:lnSpc>
              <a:defRPr/>
            </a:pPr>
            <a:endParaRPr lang="en-US" sz="1100" dirty="0" smtClean="0"/>
          </a:p>
          <a:p>
            <a:pPr eaLnBrk="1" hangingPunct="1">
              <a:lnSpc>
                <a:spcPct val="80000"/>
              </a:lnSpc>
              <a:defRPr/>
            </a:pPr>
            <a:r>
              <a:rPr lang="en-US" sz="2400" dirty="0" smtClean="0"/>
              <a:t>Opportunities</a:t>
            </a:r>
          </a:p>
          <a:p>
            <a:pPr lvl="1" eaLnBrk="1" hangingPunct="1">
              <a:lnSpc>
                <a:spcPct val="80000"/>
              </a:lnSpc>
              <a:defRPr/>
            </a:pPr>
            <a:r>
              <a:rPr lang="en-US" sz="2000" dirty="0" smtClean="0"/>
              <a:t>Intern</a:t>
            </a:r>
            <a:endParaRPr lang="en-US" sz="2000" dirty="0"/>
          </a:p>
          <a:p>
            <a:pPr lvl="1" eaLnBrk="1" hangingPunct="1">
              <a:lnSpc>
                <a:spcPct val="80000"/>
              </a:lnSpc>
              <a:defRPr/>
            </a:pPr>
            <a:r>
              <a:rPr lang="en-US" sz="2000" dirty="0" smtClean="0"/>
              <a:t>Training/Educational </a:t>
            </a:r>
          </a:p>
          <a:p>
            <a:pPr lvl="1" eaLnBrk="1" hangingPunct="1">
              <a:lnSpc>
                <a:spcPct val="80000"/>
              </a:lnSpc>
              <a:defRPr/>
            </a:pPr>
            <a:r>
              <a:rPr lang="en-US" sz="2000" dirty="0" smtClean="0"/>
              <a:t>Employment</a:t>
            </a:r>
          </a:p>
        </p:txBody>
      </p:sp>
      <p:pic>
        <p:nvPicPr>
          <p:cNvPr id="38915" name="Picture 11" descr="Global Messenger at Summer Games 2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38400"/>
            <a:ext cx="3962400" cy="3171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3657600"/>
            <a:ext cx="8229600" cy="1600200"/>
          </a:xfrm>
          <a:prstGeom prst="rect">
            <a:avLst/>
          </a:prstGeom>
        </p:spPr>
        <p:txBody>
          <a:bodyPr/>
          <a:lstStyle/>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algn="ctr" eaLnBrk="1" hangingPunct="1">
              <a:lnSpc>
                <a:spcPct val="80000"/>
              </a:lnSpc>
              <a:spcBef>
                <a:spcPct val="20000"/>
              </a:spcBef>
              <a:defRPr/>
            </a:pPr>
            <a:r>
              <a:rPr lang="en-US" sz="4000" b="1" kern="0" dirty="0">
                <a:solidFill>
                  <a:schemeClr val="bg1"/>
                </a:solidFill>
                <a:latin typeface="+mj-lt"/>
              </a:rPr>
              <a:t>The Big Picture</a:t>
            </a:r>
          </a:p>
          <a:p>
            <a:pPr marL="342900" indent="-342900" eaLnBrk="1" hangingPunct="1">
              <a:lnSpc>
                <a:spcPct val="80000"/>
              </a:lnSpc>
              <a:spcBef>
                <a:spcPct val="20000"/>
              </a:spcBef>
              <a:buFontTx/>
              <a:buChar char="•"/>
              <a:defRPr/>
            </a:pPr>
            <a:endParaRPr lang="en-US" sz="2800" kern="0" dirty="0">
              <a:solidFill>
                <a:schemeClr val="bg1"/>
              </a:solidFill>
              <a:latin typeface="+mn-lt"/>
            </a:endParaRPr>
          </a:p>
        </p:txBody>
      </p:sp>
      <p:pic>
        <p:nvPicPr>
          <p:cNvPr id="122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419100"/>
            <a:ext cx="337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eaLnBrk="1" hangingPunct="1">
              <a:lnSpc>
                <a:spcPct val="80000"/>
              </a:lnSpc>
            </a:pPr>
            <a:r>
              <a:rPr lang="en-US" altLang="en-US" b="1" dirty="0" smtClean="0">
                <a:cs typeface="Arial" panose="020B0604020202020204" pitchFamily="34" charset="0"/>
              </a:rPr>
              <a:t>Global Messengers</a:t>
            </a:r>
            <a:r>
              <a:rPr lang="en-US" altLang="en-US" b="1" dirty="0">
                <a:cs typeface="Arial" panose="020B0604020202020204" pitchFamily="34" charset="0"/>
              </a:rPr>
              <a:t/>
            </a:r>
            <a:br>
              <a:rPr lang="en-US" altLang="en-US" b="1" dirty="0">
                <a:cs typeface="Arial" panose="020B0604020202020204" pitchFamily="34" charset="0"/>
              </a:rPr>
            </a:br>
            <a:endParaRPr lang="en-US" dirty="0"/>
          </a:p>
        </p:txBody>
      </p:sp>
      <p:pic>
        <p:nvPicPr>
          <p:cNvPr id="3" name="Online Image Placeholder 2"/>
          <p:cNvPicPr>
            <a:picLocks noGrp="1" noChangeAspect="1"/>
          </p:cNvPicPr>
          <p:nvPr>
            <p:ph type="clipArt" sz="half" idx="4294967295"/>
          </p:nvPr>
        </p:nvPicPr>
        <p:blipFill>
          <a:blip r:embed="rId3" cstate="print">
            <a:extLst>
              <a:ext uri="{28A0092B-C50C-407E-A947-70E740481C1C}">
                <a14:useLocalDpi xmlns:a14="http://schemas.microsoft.com/office/drawing/2010/main" val="0"/>
              </a:ext>
            </a:extLst>
          </a:blip>
          <a:stretch>
            <a:fillRect/>
          </a:stretch>
        </p:blipFill>
        <p:spPr>
          <a:xfrm>
            <a:off x="762000" y="1371600"/>
            <a:ext cx="3394075" cy="4525962"/>
          </a:xfrm>
          <a:prstGeom prst="rect">
            <a:avLst/>
          </a:prstGeom>
          <a:ln>
            <a:noFill/>
          </a:ln>
          <a:effectLst>
            <a:outerShdw blurRad="190500" algn="tl" rotWithShape="0">
              <a:srgbClr val="000000">
                <a:alpha val="70000"/>
              </a:srgbClr>
            </a:outerShdw>
          </a:effectLst>
        </p:spPr>
      </p:pic>
      <p:sp>
        <p:nvSpPr>
          <p:cNvPr id="47106" name="Rectangle 4"/>
          <p:cNvSpPr>
            <a:spLocks noGrp="1" noChangeArrowheads="1"/>
          </p:cNvSpPr>
          <p:nvPr>
            <p:ph type="body" sz="half" idx="4294967295"/>
          </p:nvPr>
        </p:nvSpPr>
        <p:spPr>
          <a:xfrm>
            <a:off x="4495800" y="1600200"/>
            <a:ext cx="4648200" cy="4525963"/>
          </a:xfrm>
        </p:spPr>
        <p:txBody>
          <a:bodyPr/>
          <a:lstStyle/>
          <a:p>
            <a:pPr eaLnBrk="1" hangingPunct="1">
              <a:lnSpc>
                <a:spcPct val="80000"/>
              </a:lnSpc>
            </a:pPr>
            <a:endParaRPr lang="en-US" altLang="en-US" sz="2000" dirty="0" smtClean="0"/>
          </a:p>
          <a:p>
            <a:pPr eaLnBrk="1" hangingPunct="1">
              <a:lnSpc>
                <a:spcPct val="80000"/>
              </a:lnSpc>
            </a:pPr>
            <a:r>
              <a:rPr lang="en-US" altLang="en-US" sz="2000" dirty="0" smtClean="0"/>
              <a:t>Utilizes:</a:t>
            </a:r>
          </a:p>
          <a:p>
            <a:pPr lvl="1" eaLnBrk="1" hangingPunct="1">
              <a:lnSpc>
                <a:spcPct val="80000"/>
              </a:lnSpc>
            </a:pPr>
            <a:r>
              <a:rPr lang="en-US" altLang="en-US" sz="2000" dirty="0" smtClean="0"/>
              <a:t>Phonics</a:t>
            </a:r>
          </a:p>
          <a:p>
            <a:pPr lvl="1" eaLnBrk="1" hangingPunct="1">
              <a:lnSpc>
                <a:spcPct val="80000"/>
              </a:lnSpc>
            </a:pPr>
            <a:r>
              <a:rPr lang="en-US" altLang="en-US" sz="2000" dirty="0" smtClean="0"/>
              <a:t>Pictures and Signs</a:t>
            </a:r>
          </a:p>
          <a:p>
            <a:pPr lvl="1" eaLnBrk="1" hangingPunct="1">
              <a:lnSpc>
                <a:spcPct val="80000"/>
              </a:lnSpc>
            </a:pPr>
            <a:r>
              <a:rPr lang="en-US" altLang="en-US" sz="2000" dirty="0" smtClean="0"/>
              <a:t>Other literary devices</a:t>
            </a:r>
          </a:p>
          <a:p>
            <a:pPr eaLnBrk="1" hangingPunct="1">
              <a:lnSpc>
                <a:spcPct val="80000"/>
              </a:lnSpc>
            </a:pPr>
            <a:endParaRPr lang="en-US" altLang="en-US" sz="1100" dirty="0" smtClean="0"/>
          </a:p>
          <a:p>
            <a:pPr eaLnBrk="1" hangingPunct="1">
              <a:lnSpc>
                <a:spcPct val="80000"/>
              </a:lnSpc>
            </a:pPr>
            <a:r>
              <a:rPr lang="en-US" altLang="en-US" sz="2000" dirty="0" smtClean="0"/>
              <a:t>Teaches athletes to deliver speeches</a:t>
            </a:r>
          </a:p>
          <a:p>
            <a:pPr marL="0" indent="0" eaLnBrk="1" hangingPunct="1">
              <a:lnSpc>
                <a:spcPct val="80000"/>
              </a:lnSpc>
              <a:buNone/>
            </a:pPr>
            <a:endParaRPr lang="en-US" altLang="en-US" sz="1100" dirty="0" smtClean="0"/>
          </a:p>
          <a:p>
            <a:pPr eaLnBrk="1" hangingPunct="1">
              <a:lnSpc>
                <a:spcPct val="80000"/>
              </a:lnSpc>
            </a:pPr>
            <a:r>
              <a:rPr lang="en-US" altLang="en-US" sz="2000" dirty="0" smtClean="0"/>
              <a:t>Social Interaction Opportunities</a:t>
            </a:r>
          </a:p>
          <a:p>
            <a:pPr eaLnBrk="1" hangingPunct="1">
              <a:lnSpc>
                <a:spcPct val="80000"/>
              </a:lnSpc>
            </a:pPr>
            <a:endParaRPr lang="en-US" altLang="en-US" sz="1100" dirty="0" smtClean="0"/>
          </a:p>
          <a:p>
            <a:pPr eaLnBrk="1" hangingPunct="1">
              <a:lnSpc>
                <a:spcPct val="80000"/>
              </a:lnSpc>
            </a:pPr>
            <a:r>
              <a:rPr lang="en-US" altLang="en-US" sz="2000" dirty="0" smtClean="0"/>
              <a:t>Civic/Community Involvement</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lstStyle/>
          <a:p>
            <a:r>
              <a:rPr lang="en-US" altLang="en-US" b="1" dirty="0" smtClean="0">
                <a:cs typeface="Arial" panose="020B0604020202020204" pitchFamily="34" charset="0"/>
              </a:rPr>
              <a:t>Healthy Athletes</a:t>
            </a:r>
            <a:r>
              <a:rPr lang="en-US" altLang="en-US" b="1" dirty="0">
                <a:cs typeface="Arial" panose="020B0604020202020204" pitchFamily="34" charset="0"/>
              </a:rPr>
              <a:t/>
            </a:r>
            <a:br>
              <a:rPr lang="en-US" altLang="en-US" b="1" dirty="0">
                <a:cs typeface="Arial" panose="020B0604020202020204" pitchFamily="34" charset="0"/>
              </a:rPr>
            </a:br>
            <a:endParaRPr lang="en-US" dirty="0"/>
          </a:p>
        </p:txBody>
      </p:sp>
      <p:pic>
        <p:nvPicPr>
          <p:cNvPr id="2" name="Picture 10" descr="HealthyAthletesDentis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5105400" y="2057400"/>
            <a:ext cx="3736223" cy="2463800"/>
          </a:xfrm>
          <a:effectLst>
            <a:softEdge rad="112500"/>
          </a:effectLst>
        </p:spPr>
      </p:pic>
      <p:sp>
        <p:nvSpPr>
          <p:cNvPr id="51202" name="Rectangle 3"/>
          <p:cNvSpPr>
            <a:spLocks noGrp="1" noChangeArrowheads="1"/>
          </p:cNvSpPr>
          <p:nvPr>
            <p:ph type="body" sz="half" idx="4294967295"/>
          </p:nvPr>
        </p:nvSpPr>
        <p:spPr>
          <a:xfrm>
            <a:off x="78623" y="914400"/>
            <a:ext cx="8763000" cy="5791200"/>
          </a:xfrm>
        </p:spPr>
        <p:txBody>
          <a:bodyPr/>
          <a:lstStyle/>
          <a:p>
            <a:pPr eaLnBrk="1" hangingPunct="1">
              <a:lnSpc>
                <a:spcPct val="80000"/>
              </a:lnSpc>
            </a:pPr>
            <a:endParaRPr lang="en-US" altLang="en-US" sz="1800" dirty="0" smtClean="0"/>
          </a:p>
          <a:p>
            <a:pPr eaLnBrk="1" hangingPunct="1">
              <a:lnSpc>
                <a:spcPct val="80000"/>
              </a:lnSpc>
            </a:pPr>
            <a:r>
              <a:rPr lang="en-US" altLang="en-US" sz="2600" dirty="0" smtClean="0"/>
              <a:t>Screening programs to improve greater overall health and fitness</a:t>
            </a:r>
          </a:p>
          <a:p>
            <a:pPr eaLnBrk="1" hangingPunct="1">
              <a:lnSpc>
                <a:spcPct val="80000"/>
              </a:lnSpc>
            </a:pPr>
            <a:endParaRPr lang="en-US" altLang="en-US" sz="2000" dirty="0" smtClean="0"/>
          </a:p>
          <a:p>
            <a:pPr eaLnBrk="1" hangingPunct="1">
              <a:lnSpc>
                <a:spcPct val="80000"/>
              </a:lnSpc>
            </a:pPr>
            <a:r>
              <a:rPr lang="en-US" altLang="en-US" sz="2600" dirty="0" smtClean="0"/>
              <a:t>Disciplines in:</a:t>
            </a:r>
          </a:p>
          <a:p>
            <a:pPr eaLnBrk="1" hangingPunct="1">
              <a:lnSpc>
                <a:spcPct val="80000"/>
              </a:lnSpc>
              <a:buFontTx/>
              <a:buNone/>
            </a:pPr>
            <a:r>
              <a:rPr lang="en-US" altLang="en-US" sz="2400" dirty="0" smtClean="0"/>
              <a:t>	</a:t>
            </a:r>
            <a:r>
              <a:rPr lang="en-US" altLang="en-US" sz="2400" b="1" dirty="0" smtClean="0"/>
              <a:t>- </a:t>
            </a:r>
            <a:r>
              <a:rPr lang="en-US" altLang="en-US" sz="1800" b="1" dirty="0" smtClean="0"/>
              <a:t>Fit Feet</a:t>
            </a:r>
          </a:p>
          <a:p>
            <a:pPr eaLnBrk="1" hangingPunct="1">
              <a:lnSpc>
                <a:spcPct val="80000"/>
              </a:lnSpc>
              <a:buNone/>
            </a:pPr>
            <a:r>
              <a:rPr lang="en-US" altLang="en-US" sz="1800" b="1" dirty="0" smtClean="0"/>
              <a:t>	- FIT Program</a:t>
            </a:r>
          </a:p>
          <a:p>
            <a:pPr eaLnBrk="1" hangingPunct="1">
              <a:lnSpc>
                <a:spcPct val="80000"/>
              </a:lnSpc>
              <a:buFontTx/>
              <a:buNone/>
            </a:pPr>
            <a:r>
              <a:rPr lang="en-US" altLang="en-US" sz="1800" b="1" dirty="0" smtClean="0"/>
              <a:t>	- FUN Fitness</a:t>
            </a:r>
          </a:p>
          <a:p>
            <a:pPr eaLnBrk="1" hangingPunct="1">
              <a:lnSpc>
                <a:spcPct val="80000"/>
              </a:lnSpc>
              <a:buFontTx/>
              <a:buNone/>
            </a:pPr>
            <a:r>
              <a:rPr lang="en-US" altLang="en-US" sz="1800" b="1" dirty="0" smtClean="0"/>
              <a:t>	- Health Promotions</a:t>
            </a:r>
          </a:p>
          <a:p>
            <a:pPr eaLnBrk="1" hangingPunct="1">
              <a:lnSpc>
                <a:spcPct val="80000"/>
              </a:lnSpc>
              <a:buFontTx/>
              <a:buNone/>
            </a:pPr>
            <a:r>
              <a:rPr lang="en-US" altLang="en-US" sz="1800" b="1" dirty="0" smtClean="0"/>
              <a:t>	- Healthy Hearing</a:t>
            </a:r>
          </a:p>
          <a:p>
            <a:pPr eaLnBrk="1" hangingPunct="1">
              <a:lnSpc>
                <a:spcPct val="80000"/>
              </a:lnSpc>
              <a:buFontTx/>
              <a:buNone/>
            </a:pPr>
            <a:r>
              <a:rPr lang="en-US" altLang="en-US" sz="1800" b="1" dirty="0"/>
              <a:t>	</a:t>
            </a:r>
            <a:r>
              <a:rPr lang="en-US" altLang="en-US" sz="1800" b="1" dirty="0" smtClean="0"/>
              <a:t>- Med fest </a:t>
            </a:r>
          </a:p>
          <a:p>
            <a:pPr eaLnBrk="1" hangingPunct="1">
              <a:lnSpc>
                <a:spcPct val="80000"/>
              </a:lnSpc>
              <a:buFontTx/>
              <a:buNone/>
            </a:pPr>
            <a:r>
              <a:rPr lang="en-US" altLang="en-US" sz="1800" b="1" dirty="0" smtClean="0"/>
              <a:t>	- Opening Eyes</a:t>
            </a:r>
          </a:p>
          <a:p>
            <a:pPr eaLnBrk="1" hangingPunct="1">
              <a:lnSpc>
                <a:spcPct val="80000"/>
              </a:lnSpc>
              <a:buFontTx/>
              <a:buNone/>
            </a:pPr>
            <a:r>
              <a:rPr lang="en-US" altLang="en-US" sz="1800" b="1" dirty="0" smtClean="0"/>
              <a:t>	- Special Smiles</a:t>
            </a:r>
          </a:p>
          <a:p>
            <a:pPr eaLnBrk="1" hangingPunct="1">
              <a:lnSpc>
                <a:spcPct val="80000"/>
              </a:lnSpc>
              <a:buFontTx/>
              <a:buNone/>
            </a:pPr>
            <a:r>
              <a:rPr lang="en-US" altLang="en-US" sz="1800" b="1" dirty="0"/>
              <a:t>	</a:t>
            </a:r>
            <a:endParaRPr lang="en-US" altLang="en-US" sz="2000" dirty="0" smtClean="0"/>
          </a:p>
          <a:p>
            <a:pPr eaLnBrk="1" hangingPunct="1">
              <a:lnSpc>
                <a:spcPct val="80000"/>
              </a:lnSpc>
            </a:pPr>
            <a:r>
              <a:rPr lang="en-US" altLang="en-US" sz="2600" dirty="0" smtClean="0"/>
              <a:t>Title XIX does not provide dental or vision care</a:t>
            </a:r>
          </a:p>
          <a:p>
            <a:pPr eaLnBrk="1" hangingPunct="1">
              <a:lnSpc>
                <a:spcPct val="80000"/>
              </a:lnSpc>
            </a:pPr>
            <a:endParaRPr lang="en-US" altLang="en-US" sz="2600" dirty="0" smtClean="0"/>
          </a:p>
          <a:p>
            <a:pPr eaLnBrk="1" hangingPunct="1">
              <a:lnSpc>
                <a:spcPct val="80000"/>
              </a:lnSpc>
            </a:pPr>
            <a:r>
              <a:rPr lang="en-US" altLang="en-US" sz="2600" dirty="0" smtClean="0"/>
              <a:t>Offered at Summer Games and Mid-Winter Tournament</a:t>
            </a:r>
          </a:p>
          <a:p>
            <a:pPr eaLnBrk="1" hangingPunct="1">
              <a:lnSpc>
                <a:spcPct val="80000"/>
              </a:lnSpc>
            </a:pPr>
            <a:endParaRPr lang="en-US" altLang="en-US" sz="2000" dirty="0" smtClean="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smtClean="0">
                <a:cs typeface="Arial" panose="020B0604020202020204" pitchFamily="34" charset="0"/>
              </a:rPr>
              <a:t>Healthy Athletes</a:t>
            </a:r>
            <a:br>
              <a:rPr lang="en-US" altLang="en-US" b="1" dirty="0" smtClean="0">
                <a:cs typeface="Arial" panose="020B0604020202020204" pitchFamily="34" charset="0"/>
              </a:rPr>
            </a:br>
            <a:endParaRPr lang="en-US" dirty="0"/>
          </a:p>
        </p:txBody>
      </p:sp>
      <p:sp>
        <p:nvSpPr>
          <p:cNvPr id="53250" name="Rectangle 3"/>
          <p:cNvSpPr>
            <a:spLocks noGrp="1" noChangeArrowheads="1"/>
          </p:cNvSpPr>
          <p:nvPr>
            <p:ph type="body" sz="half" idx="4294967295"/>
          </p:nvPr>
        </p:nvSpPr>
        <p:spPr>
          <a:xfrm>
            <a:off x="381000" y="457200"/>
            <a:ext cx="8763000" cy="5943600"/>
          </a:xfrm>
        </p:spPr>
        <p:txBody>
          <a:bodyPr/>
          <a:lstStyle/>
          <a:p>
            <a:pPr algn="ctr" eaLnBrk="1" hangingPunct="1">
              <a:lnSpc>
                <a:spcPct val="80000"/>
              </a:lnSpc>
              <a:buFontTx/>
              <a:buNone/>
            </a:pPr>
            <a:endParaRPr lang="en-US" altLang="en-US" sz="2400" b="1" dirty="0" smtClean="0">
              <a:cs typeface="Arial" panose="020B0604020202020204" pitchFamily="34" charset="0"/>
            </a:endParaRPr>
          </a:p>
          <a:p>
            <a:pPr algn="ctr" eaLnBrk="1" hangingPunct="1">
              <a:lnSpc>
                <a:spcPct val="80000"/>
              </a:lnSpc>
              <a:buFontTx/>
              <a:buNone/>
            </a:pPr>
            <a:r>
              <a:rPr lang="en-US" altLang="en-US" sz="2400" b="1" dirty="0" smtClean="0">
                <a:cs typeface="Arial" panose="020B0604020202020204" pitchFamily="34" charset="0"/>
              </a:rPr>
              <a:t>					</a:t>
            </a:r>
          </a:p>
          <a:p>
            <a:pPr algn="ctr" eaLnBrk="1" hangingPunct="1">
              <a:lnSpc>
                <a:spcPct val="80000"/>
              </a:lnSpc>
              <a:buFontTx/>
              <a:buNone/>
            </a:pPr>
            <a:r>
              <a:rPr lang="en-US" altLang="en-US" sz="2400" b="1" dirty="0">
                <a:cs typeface="Arial" panose="020B0604020202020204" pitchFamily="34" charset="0"/>
              </a:rPr>
              <a:t>	</a:t>
            </a:r>
            <a:r>
              <a:rPr lang="en-US" altLang="en-US" sz="2400" b="1" dirty="0" smtClean="0">
                <a:cs typeface="Arial" panose="020B0604020202020204" pitchFamily="34" charset="0"/>
              </a:rPr>
              <a:t>				</a:t>
            </a:r>
            <a:endParaRPr lang="en-US" altLang="en-US" sz="1400" b="1" dirty="0" smtClean="0">
              <a:cs typeface="Arial" panose="020B0604020202020204" pitchFamily="34" charset="0"/>
            </a:endParaRPr>
          </a:p>
          <a:p>
            <a:pPr eaLnBrk="1" hangingPunct="1">
              <a:lnSpc>
                <a:spcPct val="80000"/>
              </a:lnSpc>
            </a:pPr>
            <a:endParaRPr lang="en-US" altLang="en-US" sz="1800"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38201" y="1219199"/>
            <a:ext cx="3067654" cy="2300741"/>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932" t="11536" r="14495" b="8314"/>
          <a:stretch/>
        </p:blipFill>
        <p:spPr>
          <a:xfrm>
            <a:off x="875587" y="3772828"/>
            <a:ext cx="3030268" cy="2545045"/>
          </a:xfrm>
          <a:prstGeom prst="rect">
            <a:avLst/>
          </a:prstGeom>
          <a:ln>
            <a:noFill/>
          </a:ln>
          <a:effectLst>
            <a:outerShdw blurRad="190500" algn="tl" rotWithShape="0">
              <a:srgbClr val="000000">
                <a:alpha val="70000"/>
              </a:srgbClr>
            </a:outerShdw>
          </a:effectLst>
        </p:spPr>
      </p:pic>
      <p:sp>
        <p:nvSpPr>
          <p:cNvPr id="2" name="TextBox 1"/>
          <p:cNvSpPr txBox="1"/>
          <p:nvPr/>
        </p:nvSpPr>
        <p:spPr>
          <a:xfrm>
            <a:off x="4419600" y="1234224"/>
            <a:ext cx="4267200" cy="1963614"/>
          </a:xfrm>
          <a:prstGeom prst="rect">
            <a:avLst/>
          </a:prstGeom>
          <a:noFill/>
        </p:spPr>
        <p:txBody>
          <a:bodyPr wrap="square" rtlCol="0">
            <a:spAutoFit/>
          </a:bodyPr>
          <a:lstStyle/>
          <a:p>
            <a:pPr marL="285750" indent="-285750" eaLnBrk="1" hangingPunct="1">
              <a:lnSpc>
                <a:spcPct val="80000"/>
              </a:lnSpc>
              <a:buFont typeface="Arial" panose="020B0604020202020204" pitchFamily="34" charset="0"/>
              <a:buChar char="•"/>
            </a:pPr>
            <a:r>
              <a:rPr lang="en-US" altLang="en-US" dirty="0" smtClean="0">
                <a:cs typeface="Arial" panose="020B0604020202020204" pitchFamily="34" charset="0"/>
              </a:rPr>
              <a:t>771 </a:t>
            </a:r>
            <a:r>
              <a:rPr lang="en-US" altLang="en-US" dirty="0">
                <a:cs typeface="Arial" panose="020B0604020202020204" pitchFamily="34" charset="0"/>
              </a:rPr>
              <a:t>Healthy Athlete </a:t>
            </a:r>
            <a:r>
              <a:rPr lang="en-US" altLang="en-US" dirty="0" smtClean="0">
                <a:cs typeface="Arial" panose="020B0604020202020204" pitchFamily="34" charset="0"/>
              </a:rPr>
              <a:t>Screenings</a:t>
            </a:r>
            <a:br>
              <a:rPr lang="en-US" altLang="en-US" dirty="0" smtClean="0">
                <a:cs typeface="Arial" panose="020B0604020202020204" pitchFamily="34" charset="0"/>
              </a:rPr>
            </a:br>
            <a:endParaRPr lang="en-US" altLang="en-US" sz="1000" dirty="0">
              <a:cs typeface="Arial" panose="020B0604020202020204" pitchFamily="34" charset="0"/>
            </a:endParaRPr>
          </a:p>
          <a:p>
            <a:pPr marL="285750" indent="-285750" eaLnBrk="1" hangingPunct="1">
              <a:lnSpc>
                <a:spcPct val="80000"/>
              </a:lnSpc>
              <a:buFont typeface="Arial" panose="020B0604020202020204" pitchFamily="34" charset="0"/>
              <a:buChar char="•"/>
            </a:pPr>
            <a:r>
              <a:rPr lang="en-US" altLang="en-US" dirty="0" smtClean="0">
                <a:cs typeface="Arial" panose="020B0604020202020204" pitchFamily="34" charset="0"/>
              </a:rPr>
              <a:t>184 </a:t>
            </a:r>
            <a:r>
              <a:rPr lang="en-US" altLang="en-US" dirty="0">
                <a:cs typeface="Arial" panose="020B0604020202020204" pitchFamily="34" charset="0"/>
              </a:rPr>
              <a:t>Healthy Athlete </a:t>
            </a:r>
            <a:r>
              <a:rPr lang="en-US" altLang="en-US" dirty="0" smtClean="0">
                <a:cs typeface="Arial" panose="020B0604020202020204" pitchFamily="34" charset="0"/>
              </a:rPr>
              <a:t>Volunteers</a:t>
            </a:r>
            <a:br>
              <a:rPr lang="en-US" altLang="en-US" dirty="0" smtClean="0">
                <a:cs typeface="Arial" panose="020B0604020202020204" pitchFamily="34" charset="0"/>
              </a:rPr>
            </a:br>
            <a:endParaRPr lang="en-US" altLang="en-US" sz="1000" dirty="0">
              <a:cs typeface="Arial" panose="020B0604020202020204" pitchFamily="34" charset="0"/>
            </a:endParaRPr>
          </a:p>
          <a:p>
            <a:pPr marL="285750" indent="-285750" eaLnBrk="1" hangingPunct="1">
              <a:lnSpc>
                <a:spcPct val="80000"/>
              </a:lnSpc>
              <a:buFont typeface="Arial" panose="020B0604020202020204" pitchFamily="34" charset="0"/>
              <a:buChar char="•"/>
            </a:pPr>
            <a:r>
              <a:rPr lang="en-US" altLang="en-US" dirty="0" smtClean="0">
                <a:cs typeface="Arial" panose="020B0604020202020204" pitchFamily="34" charset="0"/>
              </a:rPr>
              <a:t>38 </a:t>
            </a:r>
            <a:r>
              <a:rPr lang="en-US" altLang="en-US" dirty="0">
                <a:cs typeface="Arial" panose="020B0604020202020204" pitchFamily="34" charset="0"/>
              </a:rPr>
              <a:t>Doctors and Medical </a:t>
            </a:r>
            <a:r>
              <a:rPr lang="en-US" altLang="en-US" dirty="0" smtClean="0">
                <a:cs typeface="Arial" panose="020B0604020202020204" pitchFamily="34" charset="0"/>
              </a:rPr>
              <a:t>Professionals</a:t>
            </a:r>
          </a:p>
          <a:p>
            <a:pPr marL="285750" indent="-285750" eaLnBrk="1" hangingPunct="1">
              <a:lnSpc>
                <a:spcPct val="80000"/>
              </a:lnSpc>
              <a:buFont typeface="Arial" panose="020B0604020202020204" pitchFamily="34" charset="0"/>
              <a:buChar char="•"/>
            </a:pPr>
            <a:endParaRPr lang="en-US" altLang="en-US" sz="1000" dirty="0" smtClean="0">
              <a:cs typeface="Arial" panose="020B0604020202020204" pitchFamily="34" charset="0"/>
            </a:endParaRPr>
          </a:p>
          <a:p>
            <a:pPr marL="285750" indent="-285750" eaLnBrk="1" hangingPunct="1">
              <a:lnSpc>
                <a:spcPct val="80000"/>
              </a:lnSpc>
              <a:buFont typeface="Arial" panose="020B0604020202020204" pitchFamily="34" charset="0"/>
              <a:buChar char="•"/>
            </a:pPr>
            <a:r>
              <a:rPr lang="en-US" altLang="en-US" dirty="0" smtClean="0">
                <a:cs typeface="Arial" panose="020B0604020202020204" pitchFamily="34" charset="0"/>
              </a:rPr>
              <a:t>38 FIT Assessments Completed</a:t>
            </a:r>
          </a:p>
          <a:p>
            <a:pPr eaLnBrk="1" hangingPunct="1">
              <a:lnSpc>
                <a:spcPct val="80000"/>
              </a:lnSpc>
            </a:pPr>
            <a:endParaRPr lang="en-US" altLang="en-US" dirty="0" smtClean="0">
              <a:cs typeface="Arial" panose="020B0604020202020204" pitchFamily="34" charset="0"/>
            </a:endParaRPr>
          </a:p>
          <a:p>
            <a:pPr eaLnBrk="1" hangingPunct="1">
              <a:lnSpc>
                <a:spcPct val="80000"/>
              </a:lnSpc>
            </a:pPr>
            <a:r>
              <a:rPr lang="en-US" altLang="en-US" sz="1400" dirty="0" smtClean="0">
                <a:cs typeface="Arial" panose="020B0604020202020204" pitchFamily="34" charset="0"/>
              </a:rPr>
              <a:t>2017 Special Olympics Iowa Reach Report</a:t>
            </a:r>
            <a:endParaRPr lang="en-US" altLang="en-US" sz="1400" dirty="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627" y="3733800"/>
            <a:ext cx="3454400" cy="2590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776518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cs typeface="Arial" panose="020B0604020202020204" pitchFamily="34" charset="0"/>
              </a:rPr>
              <a:t>Unified </a:t>
            </a:r>
            <a:r>
              <a:rPr lang="en-US" altLang="en-US" b="1" dirty="0" smtClean="0">
                <a:cs typeface="Arial" panose="020B0604020202020204" pitchFamily="34" charset="0"/>
              </a:rPr>
              <a:t>Champion Schools</a:t>
            </a:r>
            <a:r>
              <a:rPr lang="en-US" altLang="en-US" b="1" dirty="0">
                <a:cs typeface="Arial" panose="020B0604020202020204" pitchFamily="34" charset="0"/>
              </a:rPr>
              <a:t/>
            </a:r>
            <a:br>
              <a:rPr lang="en-US" altLang="en-US" b="1" dirty="0">
                <a:cs typeface="Arial" panose="020B0604020202020204" pitchFamily="34" charset="0"/>
              </a:rPr>
            </a:br>
            <a:endParaRPr lang="en-US" dirty="0"/>
          </a:p>
        </p:txBody>
      </p:sp>
      <p:sp>
        <p:nvSpPr>
          <p:cNvPr id="55298" name="Rectangle 3"/>
          <p:cNvSpPr>
            <a:spLocks noGrp="1" noChangeArrowheads="1"/>
          </p:cNvSpPr>
          <p:nvPr>
            <p:ph type="body" sz="half" idx="4294967295"/>
          </p:nvPr>
        </p:nvSpPr>
        <p:spPr>
          <a:xfrm>
            <a:off x="78346" y="846138"/>
            <a:ext cx="8610600" cy="6253163"/>
          </a:xfrm>
        </p:spPr>
        <p:txBody>
          <a:bodyPr/>
          <a:lstStyle/>
          <a:p>
            <a:pPr eaLnBrk="1" hangingPunct="1">
              <a:lnSpc>
                <a:spcPct val="80000"/>
              </a:lnSpc>
            </a:pPr>
            <a:endParaRPr lang="en-US" altLang="en-US" sz="1000" dirty="0" smtClean="0"/>
          </a:p>
          <a:p>
            <a:pPr eaLnBrk="1" hangingPunct="1">
              <a:lnSpc>
                <a:spcPct val="80000"/>
              </a:lnSpc>
            </a:pPr>
            <a:r>
              <a:rPr lang="en-US" altLang="en-US" sz="1200" dirty="0" smtClean="0"/>
              <a:t>Funded in part by US Dept. of Education</a:t>
            </a:r>
          </a:p>
          <a:p>
            <a:pPr eaLnBrk="1" hangingPunct="1">
              <a:lnSpc>
                <a:spcPct val="80000"/>
              </a:lnSpc>
            </a:pPr>
            <a:endParaRPr lang="en-US" altLang="en-US" sz="1200" dirty="0" smtClean="0"/>
          </a:p>
          <a:p>
            <a:r>
              <a:rPr lang="en-US" sz="1200" dirty="0"/>
              <a:t>Special Olympics Unified Champion Schools, formerly known as Project UNIFY®, brings together students with and without intellectual disabilities through education, sports and youth leadership to provide them with the knowledge, attitudes and skills necessary to create and sustain school communities that promote acceptance and respect</a:t>
            </a:r>
            <a:r>
              <a:rPr lang="en-US" sz="1200" dirty="0" smtClean="0"/>
              <a:t>.</a:t>
            </a:r>
          </a:p>
          <a:p>
            <a:endParaRPr lang="en-US" sz="1200" dirty="0"/>
          </a:p>
          <a:p>
            <a:r>
              <a:rPr lang="en-US" sz="1200" dirty="0"/>
              <a:t>Special Olympics Iowa partners with pre-schools, elementary schools, middle schools, high schools and colleges to implement or continue the three main components of the Unified Champion Schools® model. These components are:</a:t>
            </a:r>
          </a:p>
          <a:p>
            <a:endParaRPr lang="en-US" sz="1200" b="1" dirty="0" smtClean="0"/>
          </a:p>
          <a:p>
            <a:r>
              <a:rPr lang="en-US" sz="1200" b="1" dirty="0" smtClean="0"/>
              <a:t>Unified </a:t>
            </a:r>
            <a:r>
              <a:rPr lang="en-US" sz="1200" b="1" dirty="0"/>
              <a:t>Sports: </a:t>
            </a:r>
            <a:r>
              <a:rPr lang="en-US" sz="1200" dirty="0"/>
              <a:t>Allows students with and without intellectual disabilities the opportunity to participate in sporting activities alongside one another</a:t>
            </a:r>
          </a:p>
          <a:p>
            <a:endParaRPr lang="en-US" sz="1200" b="1" dirty="0" smtClean="0"/>
          </a:p>
          <a:p>
            <a:r>
              <a:rPr lang="en-US" sz="1200" b="1" dirty="0" smtClean="0"/>
              <a:t>Youth </a:t>
            </a:r>
            <a:r>
              <a:rPr lang="en-US" sz="1200" b="1" dirty="0"/>
              <a:t>Leadership &amp; Advocacy: </a:t>
            </a:r>
            <a:r>
              <a:rPr lang="en-US" sz="1200" dirty="0"/>
              <a:t>Allows students with and without intellectual disabilities an opportunity to take on leadership roles which promote Unified activities in the school and community, while delivering the message behind these initiatives, which advocates for respectful and equitable treatment of all people</a:t>
            </a:r>
          </a:p>
          <a:p>
            <a:endParaRPr lang="en-US" sz="1200" b="1" dirty="0" smtClean="0"/>
          </a:p>
          <a:p>
            <a:r>
              <a:rPr lang="en-US" sz="1200" b="1" dirty="0" smtClean="0"/>
              <a:t>Whole-School </a:t>
            </a:r>
            <a:r>
              <a:rPr lang="en-US" sz="1200" b="1" dirty="0"/>
              <a:t>Engagement:</a:t>
            </a:r>
            <a:r>
              <a:rPr lang="en-US" sz="1200" dirty="0"/>
              <a:t> Allows opportunities for all students </a:t>
            </a:r>
            <a:endParaRPr lang="en-US" sz="1200" dirty="0" smtClean="0"/>
          </a:p>
          <a:p>
            <a:pPr marL="0" indent="0">
              <a:buNone/>
            </a:pPr>
            <a:r>
              <a:rPr lang="en-US" sz="1200" dirty="0"/>
              <a:t> </a:t>
            </a:r>
            <a:r>
              <a:rPr lang="en-US" sz="1200" dirty="0" smtClean="0"/>
              <a:t>       to </a:t>
            </a:r>
            <a:r>
              <a:rPr lang="en-US" sz="1200" dirty="0"/>
              <a:t>participate in Unified School programming through </a:t>
            </a:r>
            <a:r>
              <a:rPr lang="en-US" sz="1200" dirty="0" smtClean="0"/>
              <a:t>sustained</a:t>
            </a:r>
          </a:p>
          <a:p>
            <a:pPr marL="0" indent="0">
              <a:buNone/>
            </a:pPr>
            <a:r>
              <a:rPr lang="en-US" sz="1200" dirty="0" smtClean="0"/>
              <a:t>        school-wide </a:t>
            </a:r>
            <a:r>
              <a:rPr lang="en-US" sz="1200" dirty="0"/>
              <a:t>activities, which can include sports, </a:t>
            </a:r>
            <a:endParaRPr lang="en-US" sz="1200" dirty="0" smtClean="0"/>
          </a:p>
          <a:p>
            <a:pPr marL="0" indent="0">
              <a:buNone/>
            </a:pPr>
            <a:r>
              <a:rPr lang="en-US" sz="1200" dirty="0" smtClean="0"/>
              <a:t>        education</a:t>
            </a:r>
            <a:r>
              <a:rPr lang="en-US" sz="1200" dirty="0"/>
              <a:t>, leadership and advocacy initiatives</a:t>
            </a:r>
          </a:p>
          <a:p>
            <a:pPr eaLnBrk="1" hangingPunct="1">
              <a:lnSpc>
                <a:spcPct val="80000"/>
              </a:lnSpc>
            </a:pPr>
            <a:endParaRPr lang="en-US" altLang="en-US" sz="20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114800"/>
            <a:ext cx="3810000" cy="2540000"/>
          </a:xfrm>
          <a:prstGeom prst="rect">
            <a:avLst/>
          </a:prstGeom>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3657600"/>
            <a:ext cx="8229600" cy="1600200"/>
          </a:xfrm>
          <a:prstGeom prst="rect">
            <a:avLst/>
          </a:prstGeom>
        </p:spPr>
        <p:txBody>
          <a:bodyPr/>
          <a:lstStyle/>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algn="ctr" eaLnBrk="1" hangingPunct="1">
              <a:lnSpc>
                <a:spcPct val="80000"/>
              </a:lnSpc>
              <a:spcBef>
                <a:spcPct val="20000"/>
              </a:spcBef>
              <a:defRPr/>
            </a:pPr>
            <a:r>
              <a:rPr lang="en-US" sz="4000" b="1" kern="0" dirty="0">
                <a:solidFill>
                  <a:schemeClr val="bg1"/>
                </a:solidFill>
                <a:latin typeface="+mj-lt"/>
              </a:rPr>
              <a:t>How </a:t>
            </a:r>
            <a:r>
              <a:rPr lang="en-US" sz="4000" b="1" kern="0" dirty="0" smtClean="0">
                <a:solidFill>
                  <a:schemeClr val="bg1"/>
                </a:solidFill>
                <a:latin typeface="+mj-lt"/>
              </a:rPr>
              <a:t>&amp; Where We </a:t>
            </a:r>
            <a:r>
              <a:rPr lang="en-US" sz="4000" b="1" kern="0" dirty="0">
                <a:solidFill>
                  <a:schemeClr val="bg1"/>
                </a:solidFill>
                <a:latin typeface="+mj-lt"/>
              </a:rPr>
              <a:t>Serve</a:t>
            </a:r>
          </a:p>
          <a:p>
            <a:pPr marL="342900" indent="-342900" eaLnBrk="1" hangingPunct="1">
              <a:lnSpc>
                <a:spcPct val="80000"/>
              </a:lnSpc>
              <a:spcBef>
                <a:spcPct val="20000"/>
              </a:spcBef>
              <a:buFontTx/>
              <a:buChar char="•"/>
              <a:defRPr/>
            </a:pPr>
            <a:endParaRPr lang="en-US" sz="2800" kern="0" dirty="0">
              <a:solidFill>
                <a:schemeClr val="bg1"/>
              </a:solidFill>
              <a:latin typeface="+mn-lt"/>
            </a:endParaRPr>
          </a:p>
        </p:txBody>
      </p:sp>
      <p:pic>
        <p:nvPicPr>
          <p:cNvPr id="61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419100"/>
            <a:ext cx="337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a:t>Area Directors</a:t>
            </a:r>
            <a:br>
              <a:rPr lang="en-US" b="1" dirty="0"/>
            </a:br>
            <a:endParaRPr lang="en-US" dirty="0"/>
          </a:p>
        </p:txBody>
      </p:sp>
      <p:pic>
        <p:nvPicPr>
          <p:cNvPr id="3" name="Picture 2"/>
          <p:cNvPicPr>
            <a:picLocks noChangeAspect="1"/>
          </p:cNvPicPr>
          <p:nvPr/>
        </p:nvPicPr>
        <p:blipFill>
          <a:blip r:embed="rId3"/>
          <a:stretch>
            <a:fillRect/>
          </a:stretch>
        </p:blipFill>
        <p:spPr>
          <a:xfrm>
            <a:off x="5751" y="1219200"/>
            <a:ext cx="9144000" cy="5332491"/>
          </a:xfrm>
          <a:prstGeom prst="rect">
            <a:avLst/>
          </a:prstGeom>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Volunteer Partners</a:t>
            </a:r>
            <a:r>
              <a:rPr lang="en-US" b="1" dirty="0"/>
              <a:t/>
            </a:r>
            <a:br>
              <a:rPr lang="en-US" b="1" dirty="0"/>
            </a:br>
            <a:endParaRPr lang="en-US" dirty="0"/>
          </a:p>
        </p:txBody>
      </p:sp>
      <p:sp>
        <p:nvSpPr>
          <p:cNvPr id="70659" name="Rectangle 3"/>
          <p:cNvSpPr>
            <a:spLocks noGrp="1" noChangeArrowheads="1"/>
          </p:cNvSpPr>
          <p:nvPr>
            <p:ph idx="4294967295"/>
          </p:nvPr>
        </p:nvSpPr>
        <p:spPr>
          <a:xfrm>
            <a:off x="762000" y="1600200"/>
            <a:ext cx="8229600" cy="5029200"/>
          </a:xfrm>
        </p:spPr>
        <p:txBody>
          <a:bodyPr/>
          <a:lstStyle/>
          <a:p>
            <a:pPr algn="ctr" eaLnBrk="1" hangingPunct="1">
              <a:lnSpc>
                <a:spcPct val="80000"/>
              </a:lnSpc>
              <a:buFontTx/>
              <a:buNone/>
              <a:defRPr/>
            </a:pPr>
            <a:endParaRPr lang="en-US" sz="1200" b="1" dirty="0" smtClean="0">
              <a:latin typeface="Engravers MT" pitchFamily="18" charset="0"/>
            </a:endParaRPr>
          </a:p>
          <a:p>
            <a:pPr eaLnBrk="1" hangingPunct="1">
              <a:lnSpc>
                <a:spcPct val="80000"/>
              </a:lnSpc>
              <a:defRPr/>
            </a:pPr>
            <a:r>
              <a:rPr lang="en-US" sz="2800" dirty="0" smtClean="0"/>
              <a:t>Board</a:t>
            </a:r>
          </a:p>
          <a:p>
            <a:pPr lvl="1" eaLnBrk="1" hangingPunct="1">
              <a:lnSpc>
                <a:spcPct val="80000"/>
              </a:lnSpc>
              <a:defRPr/>
            </a:pPr>
            <a:r>
              <a:rPr lang="en-US" sz="2000" dirty="0" smtClean="0"/>
              <a:t>Up to 25 Board Members</a:t>
            </a:r>
            <a:br>
              <a:rPr lang="en-US" sz="2000" dirty="0" smtClean="0"/>
            </a:br>
            <a:endParaRPr lang="en-US" sz="2000" dirty="0" smtClean="0"/>
          </a:p>
          <a:p>
            <a:pPr eaLnBrk="1" hangingPunct="1">
              <a:lnSpc>
                <a:spcPct val="80000"/>
              </a:lnSpc>
              <a:defRPr/>
            </a:pPr>
            <a:r>
              <a:rPr lang="en-US" sz="2800" dirty="0" smtClean="0"/>
              <a:t>Coaches</a:t>
            </a:r>
          </a:p>
          <a:p>
            <a:pPr lvl="1" eaLnBrk="1" hangingPunct="1">
              <a:lnSpc>
                <a:spcPct val="80000"/>
              </a:lnSpc>
              <a:defRPr/>
            </a:pPr>
            <a:r>
              <a:rPr lang="en-US" sz="2000" dirty="0" smtClean="0"/>
              <a:t>3,300+ Certified Coaches</a:t>
            </a:r>
          </a:p>
          <a:p>
            <a:pPr marL="457200" lvl="1" indent="0" eaLnBrk="1" hangingPunct="1">
              <a:lnSpc>
                <a:spcPct val="80000"/>
              </a:lnSpc>
              <a:buFontTx/>
              <a:buNone/>
              <a:defRPr/>
            </a:pPr>
            <a:endParaRPr lang="en-US" sz="2000" dirty="0" smtClean="0"/>
          </a:p>
          <a:p>
            <a:pPr eaLnBrk="1" hangingPunct="1">
              <a:lnSpc>
                <a:spcPct val="80000"/>
              </a:lnSpc>
              <a:defRPr/>
            </a:pPr>
            <a:r>
              <a:rPr lang="en-US" sz="2800" dirty="0" smtClean="0"/>
              <a:t>Event &amp; Program Volunteers</a:t>
            </a:r>
          </a:p>
          <a:p>
            <a:pPr lvl="1" eaLnBrk="1" hangingPunct="1">
              <a:lnSpc>
                <a:spcPct val="80000"/>
              </a:lnSpc>
              <a:defRPr/>
            </a:pPr>
            <a:r>
              <a:rPr lang="en-US" sz="2000" dirty="0" smtClean="0"/>
              <a:t>18,000+ Total Volunteers across the state</a:t>
            </a:r>
          </a:p>
          <a:p>
            <a:pPr lvl="1" eaLnBrk="1" hangingPunct="1">
              <a:lnSpc>
                <a:spcPct val="80000"/>
              </a:lnSpc>
              <a:defRPr/>
            </a:pPr>
            <a:r>
              <a:rPr lang="en-US" sz="2000" dirty="0" smtClean="0"/>
              <a:t>6,500+ Class A Volunteers</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3657600"/>
            <a:ext cx="8229600" cy="1600200"/>
          </a:xfrm>
          <a:prstGeom prst="rect">
            <a:avLst/>
          </a:prstGeom>
        </p:spPr>
        <p:txBody>
          <a:bodyPr/>
          <a:lstStyle/>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algn="ctr" eaLnBrk="1" hangingPunct="1">
              <a:lnSpc>
                <a:spcPct val="80000"/>
              </a:lnSpc>
              <a:spcBef>
                <a:spcPct val="20000"/>
              </a:spcBef>
              <a:defRPr/>
            </a:pPr>
            <a:r>
              <a:rPr lang="en-US" sz="4000" b="1" kern="0" dirty="0">
                <a:solidFill>
                  <a:schemeClr val="bg1"/>
                </a:solidFill>
                <a:latin typeface="+mj-lt"/>
              </a:rPr>
              <a:t>Funds and Fundraising</a:t>
            </a:r>
          </a:p>
          <a:p>
            <a:pPr marL="342900" indent="-342900" eaLnBrk="1" hangingPunct="1">
              <a:lnSpc>
                <a:spcPct val="80000"/>
              </a:lnSpc>
              <a:spcBef>
                <a:spcPct val="20000"/>
              </a:spcBef>
              <a:buFontTx/>
              <a:buChar char="•"/>
              <a:defRPr/>
            </a:pPr>
            <a:endParaRPr lang="en-US" sz="2800" kern="0" dirty="0">
              <a:solidFill>
                <a:schemeClr val="bg1"/>
              </a:solidFill>
              <a:latin typeface="+mn-lt"/>
            </a:endParaRPr>
          </a:p>
        </p:txBody>
      </p:sp>
      <p:pic>
        <p:nvPicPr>
          <p:cNvPr id="665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419100"/>
            <a:ext cx="337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52305744"/>
              </p:ext>
            </p:extLst>
          </p:nvPr>
        </p:nvGraphicFramePr>
        <p:xfrm>
          <a:off x="1397793" y="1379963"/>
          <a:ext cx="6348413" cy="490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altLang="en-US" b="1" dirty="0" smtClean="0"/>
              <a:t>2018 </a:t>
            </a:r>
            <a:r>
              <a:rPr lang="en-US" altLang="en-US" b="1" dirty="0"/>
              <a:t>Budgeted Revenue</a:t>
            </a:r>
            <a:endParaRPr lang="en-US" b="1" dirty="0"/>
          </a:p>
        </p:txBody>
      </p:sp>
      <p:sp>
        <p:nvSpPr>
          <p:cNvPr id="67590" name="TextBox 1"/>
          <p:cNvSpPr txBox="1">
            <a:spLocks noChangeArrowheads="1"/>
          </p:cNvSpPr>
          <p:nvPr/>
        </p:nvSpPr>
        <p:spPr bwMode="auto">
          <a:xfrm>
            <a:off x="693738" y="5562600"/>
            <a:ext cx="79168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i="1" dirty="0"/>
              <a:t>The Board of Directors and staff of Special Olympics Iowa are committed to superior stewardship.  </a:t>
            </a:r>
            <a:r>
              <a:rPr lang="en-US" altLang="en-US" sz="1600" i="1" dirty="0" smtClean="0"/>
              <a:t>78.3 cents </a:t>
            </a:r>
            <a:r>
              <a:rPr lang="en-US" altLang="en-US" sz="1600" i="1" dirty="0"/>
              <a:t>of every dollar contributed to our organization is spent on programs.  There are NO charges for the athletes to participate in the competitions and events offered by Special Olympics Iowa.</a:t>
            </a:r>
          </a:p>
        </p:txBody>
      </p:sp>
      <p:graphicFrame>
        <p:nvGraphicFramePr>
          <p:cNvPr id="7" name="Chart 6"/>
          <p:cNvGraphicFramePr>
            <a:graphicFrameLocks/>
          </p:cNvGraphicFramePr>
          <p:nvPr>
            <p:extLst>
              <p:ext uri="{D42A27DB-BD31-4B8C-83A1-F6EECF244321}">
                <p14:modId xmlns:p14="http://schemas.microsoft.com/office/powerpoint/2010/main" val="1784993020"/>
              </p:ext>
            </p:extLst>
          </p:nvPr>
        </p:nvGraphicFramePr>
        <p:xfrm>
          <a:off x="304800" y="1577662"/>
          <a:ext cx="8305800" cy="37563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Development</a:t>
            </a:r>
            <a:endParaRPr lang="en-US" b="1" dirty="0"/>
          </a:p>
        </p:txBody>
      </p:sp>
      <p:sp>
        <p:nvSpPr>
          <p:cNvPr id="3" name="Content Placeholder 2"/>
          <p:cNvSpPr>
            <a:spLocks noGrp="1"/>
          </p:cNvSpPr>
          <p:nvPr>
            <p:ph idx="1"/>
          </p:nvPr>
        </p:nvSpPr>
        <p:spPr/>
        <p:txBody>
          <a:bodyPr/>
          <a:lstStyle/>
          <a:p>
            <a:r>
              <a:rPr lang="en-US" sz="2600" dirty="0" smtClean="0"/>
              <a:t>Relationship, Relationship, RELATIONSHIP</a:t>
            </a:r>
            <a:br>
              <a:rPr lang="en-US" sz="2600" dirty="0" smtClean="0"/>
            </a:br>
            <a:endParaRPr lang="en-US" sz="1200" dirty="0" smtClean="0"/>
          </a:p>
          <a:p>
            <a:r>
              <a:rPr lang="en-US" sz="2600" dirty="0" smtClean="0"/>
              <a:t>Have a Passion for the Mission</a:t>
            </a:r>
          </a:p>
          <a:p>
            <a:endParaRPr lang="en-US" sz="1200" dirty="0" smtClean="0"/>
          </a:p>
          <a:p>
            <a:r>
              <a:rPr lang="en-US" sz="2600" dirty="0" smtClean="0"/>
              <a:t>Fundraising Must Be a Focus</a:t>
            </a:r>
          </a:p>
          <a:p>
            <a:endParaRPr lang="en-US" sz="1200" dirty="0" smtClean="0"/>
          </a:p>
          <a:p>
            <a:r>
              <a:rPr lang="en-US" sz="2600" dirty="0" smtClean="0"/>
              <a:t>Understanding the Needs and Motivations of the Prospect</a:t>
            </a:r>
            <a:endParaRPr lang="en-US" sz="2600" dirty="0"/>
          </a:p>
        </p:txBody>
      </p:sp>
    </p:spTree>
    <p:extLst>
      <p:ext uri="{BB962C8B-B14F-4D97-AF65-F5344CB8AC3E}">
        <p14:creationId xmlns:p14="http://schemas.microsoft.com/office/powerpoint/2010/main" val="180578338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t>Mission Statement</a:t>
            </a:r>
            <a:r>
              <a:rPr lang="en-US" b="1" dirty="0"/>
              <a:t/>
            </a:r>
            <a:br>
              <a:rPr lang="en-US" b="1" dirty="0"/>
            </a:br>
            <a:endParaRPr lang="en-US" dirty="0"/>
          </a:p>
        </p:txBody>
      </p:sp>
      <p:sp>
        <p:nvSpPr>
          <p:cNvPr id="70659" name="Rectangle 3"/>
          <p:cNvSpPr>
            <a:spLocks noGrp="1" noChangeArrowheads="1"/>
          </p:cNvSpPr>
          <p:nvPr>
            <p:ph idx="4294967295"/>
          </p:nvPr>
        </p:nvSpPr>
        <p:spPr>
          <a:xfrm>
            <a:off x="609600" y="1600200"/>
            <a:ext cx="7924800" cy="4114800"/>
          </a:xfrm>
        </p:spPr>
        <p:txBody>
          <a:bodyPr/>
          <a:lstStyle/>
          <a:p>
            <a:pPr algn="ctr" eaLnBrk="1" hangingPunct="1">
              <a:lnSpc>
                <a:spcPct val="80000"/>
              </a:lnSpc>
              <a:buFontTx/>
              <a:buNone/>
              <a:defRPr/>
            </a:pPr>
            <a:endParaRPr lang="en-US" sz="1200" b="1" dirty="0" smtClean="0">
              <a:latin typeface="Engravers MT" pitchFamily="18" charset="0"/>
            </a:endParaRPr>
          </a:p>
          <a:p>
            <a:pPr>
              <a:buFontTx/>
              <a:buNone/>
              <a:defRPr/>
            </a:pPr>
            <a:r>
              <a:rPr lang="en-US" sz="2400" dirty="0" smtClean="0"/>
              <a:t>	</a:t>
            </a:r>
            <a:r>
              <a:rPr lang="en-US" sz="2600" dirty="0" smtClean="0"/>
              <a:t>The mission of Special Olympics is to provide year-round sports training and athletic competition in a variety of Olympic-type sports for children and adults with intellectual disabilities, giving them continuing opportunities to develop physical fitness, demonstrate courage, experience joy and participate in a sharing of gifts, skills, and friendship with their families other Special Olympics athletes and the community.</a:t>
            </a:r>
          </a:p>
          <a:p>
            <a:pPr eaLnBrk="1" hangingPunct="1">
              <a:lnSpc>
                <a:spcPct val="80000"/>
              </a:lnSpc>
              <a:buFontTx/>
              <a:buNone/>
              <a:defRPr/>
            </a:pPr>
            <a:endParaRPr lang="en-US" dirty="0" smtClean="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609600" y="228600"/>
            <a:ext cx="8229600" cy="584200"/>
          </a:xfrm>
          <a:prstGeom prst="rect">
            <a:avLst/>
          </a:prstGeom>
          <a:noFill/>
        </p:spPr>
        <p:txBody>
          <a:bodyPr>
            <a:spAutoFit/>
          </a:bodyPr>
          <a:lstStyle/>
          <a:p>
            <a:pPr marL="342900" indent="-342900" algn="ctr" eaLnBrk="1" hangingPunct="1">
              <a:lnSpc>
                <a:spcPct val="80000"/>
              </a:lnSpc>
              <a:spcBef>
                <a:spcPct val="20000"/>
              </a:spcBef>
              <a:defRPr/>
            </a:pPr>
            <a:r>
              <a:rPr lang="en-US" sz="4000" b="1" kern="0" dirty="0" smtClean="0">
                <a:solidFill>
                  <a:srgbClr val="000000"/>
                </a:solidFill>
                <a:latin typeface="Arial"/>
              </a:rPr>
              <a:t>Statewide Partners</a:t>
            </a:r>
            <a:endParaRPr lang="en-US" sz="4000" b="1" kern="0" dirty="0">
              <a:solidFill>
                <a:srgbClr val="000000"/>
              </a:solidFill>
              <a:latin typeface="Arial"/>
            </a:endParaRPr>
          </a:p>
        </p:txBody>
      </p:sp>
      <p:sp>
        <p:nvSpPr>
          <p:cNvPr id="3" name="TextBox 2"/>
          <p:cNvSpPr txBox="1"/>
          <p:nvPr/>
        </p:nvSpPr>
        <p:spPr>
          <a:xfrm>
            <a:off x="609600" y="4038600"/>
            <a:ext cx="8229600" cy="584200"/>
          </a:xfrm>
          <a:prstGeom prst="rect">
            <a:avLst/>
          </a:prstGeom>
          <a:noFill/>
        </p:spPr>
        <p:txBody>
          <a:bodyPr>
            <a:spAutoFit/>
          </a:bodyPr>
          <a:lstStyle/>
          <a:p>
            <a:pPr marL="342900" indent="-342900" algn="ctr" eaLnBrk="1" hangingPunct="1">
              <a:lnSpc>
                <a:spcPct val="80000"/>
              </a:lnSpc>
              <a:spcBef>
                <a:spcPct val="20000"/>
              </a:spcBef>
              <a:defRPr/>
            </a:pPr>
            <a:r>
              <a:rPr lang="en-US" sz="4000" b="1" kern="0" dirty="0" smtClean="0">
                <a:solidFill>
                  <a:srgbClr val="000000"/>
                </a:solidFill>
                <a:latin typeface="Arial"/>
              </a:rPr>
              <a:t>Premier Statewide Partners</a:t>
            </a:r>
            <a:endParaRPr lang="en-US" sz="4000" b="1" kern="0" dirty="0">
              <a:solidFill>
                <a:srgbClr val="000000"/>
              </a:solidFill>
              <a:latin typeface="Arial"/>
            </a:endParaRPr>
          </a:p>
        </p:txBody>
      </p:sp>
      <p:pic>
        <p:nvPicPr>
          <p:cNvPr id="6" name="Picture 5"/>
          <p:cNvPicPr>
            <a:picLocks noChangeAspect="1"/>
          </p:cNvPicPr>
          <p:nvPr/>
        </p:nvPicPr>
        <p:blipFill>
          <a:blip r:embed="rId3"/>
          <a:stretch>
            <a:fillRect/>
          </a:stretch>
        </p:blipFill>
        <p:spPr>
          <a:xfrm>
            <a:off x="-1" y="796985"/>
            <a:ext cx="9118121" cy="5206999"/>
          </a:xfrm>
          <a:prstGeom prst="rect">
            <a:avLst/>
          </a:prstGeom>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228600" y="1039254"/>
            <a:ext cx="5562600" cy="5437746"/>
          </a:xfrm>
        </p:spPr>
        <p:txBody>
          <a:bodyPr/>
          <a:lstStyle/>
          <a:p>
            <a:pPr>
              <a:lnSpc>
                <a:spcPts val="2500"/>
              </a:lnSpc>
            </a:pPr>
            <a:r>
              <a:rPr lang="en-US" altLang="en-US" sz="2000" dirty="0" smtClean="0">
                <a:solidFill>
                  <a:srgbClr val="000000"/>
                </a:solidFill>
              </a:rPr>
              <a:t>Special Olympics is the charity of choice of the International Association of Chiefs of Police and law enforcement nationwide. </a:t>
            </a:r>
          </a:p>
          <a:p>
            <a:pPr>
              <a:lnSpc>
                <a:spcPts val="2500"/>
              </a:lnSpc>
            </a:pPr>
            <a:r>
              <a:rPr lang="en-US" altLang="en-US" sz="2000" dirty="0" smtClean="0">
                <a:solidFill>
                  <a:srgbClr val="000000"/>
                </a:solidFill>
              </a:rPr>
              <a:t>The Law Enforcement Torch Run of Iowa supports Special Olympics through year-round fundraising efforts conducted by law enforcement officials across the state. </a:t>
            </a:r>
          </a:p>
          <a:p>
            <a:pPr>
              <a:lnSpc>
                <a:spcPts val="2500"/>
              </a:lnSpc>
            </a:pPr>
            <a:r>
              <a:rPr lang="en-US" altLang="en-US" sz="2000" dirty="0" smtClean="0">
                <a:solidFill>
                  <a:srgbClr val="000000"/>
                </a:solidFill>
              </a:rPr>
              <a:t>1,100+ Law Enforcement volunteers in the State of Iowa.</a:t>
            </a:r>
          </a:p>
          <a:p>
            <a:pPr>
              <a:lnSpc>
                <a:spcPts val="2500"/>
              </a:lnSpc>
            </a:pPr>
            <a:r>
              <a:rPr lang="en-US" altLang="en-US" sz="2000" dirty="0" smtClean="0">
                <a:solidFill>
                  <a:srgbClr val="000000"/>
                </a:solidFill>
              </a:rPr>
              <a:t>The Law Enforcement Torch Run for Special Olympics Iowa raises more than $800,000 annually– the largest contributor.</a:t>
            </a:r>
          </a:p>
          <a:p>
            <a:pPr>
              <a:lnSpc>
                <a:spcPts val="2500"/>
              </a:lnSpc>
            </a:pPr>
            <a:r>
              <a:rPr lang="en-US" altLang="en-US" sz="2000" dirty="0" smtClean="0">
                <a:solidFill>
                  <a:srgbClr val="000000"/>
                </a:solidFill>
              </a:rPr>
              <a:t>Special Olympics LETR was initiated in 1981. </a:t>
            </a:r>
            <a:endParaRPr lang="en-US" altLang="en-US" sz="2000" b="1" dirty="0" smtClean="0">
              <a:solidFill>
                <a:srgbClr val="000000"/>
              </a:solidFill>
            </a:endParaRPr>
          </a:p>
          <a:p>
            <a:pPr eaLnBrk="1" hangingPunct="1">
              <a:lnSpc>
                <a:spcPct val="80000"/>
              </a:lnSpc>
              <a:buFontTx/>
              <a:buNone/>
            </a:pPr>
            <a:endParaRPr lang="en-US" altLang="en-US" sz="1200" b="1" dirty="0" smtClean="0">
              <a:latin typeface="Engravers MT" panose="02090707080505020304" pitchFamily="18" charset="0"/>
            </a:endParaRPr>
          </a:p>
        </p:txBody>
      </p:sp>
      <p:pic>
        <p:nvPicPr>
          <p:cNvPr id="737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341688"/>
            <a:ext cx="2759075" cy="27066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5938" y="228600"/>
            <a:ext cx="8229600" cy="634020"/>
          </a:xfrm>
          <a:prstGeom prst="rect">
            <a:avLst/>
          </a:prstGeom>
          <a:noFill/>
        </p:spPr>
        <p:txBody>
          <a:bodyPr>
            <a:spAutoFit/>
          </a:bodyPr>
          <a:lstStyle/>
          <a:p>
            <a:pPr marL="342900" indent="-342900" algn="ctr" eaLnBrk="1" hangingPunct="1">
              <a:lnSpc>
                <a:spcPct val="80000"/>
              </a:lnSpc>
              <a:spcBef>
                <a:spcPct val="20000"/>
              </a:spcBef>
              <a:defRPr/>
            </a:pPr>
            <a:r>
              <a:rPr lang="en-US" sz="4400" b="1" kern="0" dirty="0">
                <a:solidFill>
                  <a:srgbClr val="000000"/>
                </a:solidFill>
                <a:latin typeface="Arial"/>
              </a:rPr>
              <a:t>Law Enforcement Torch Run</a:t>
            </a:r>
          </a:p>
        </p:txBody>
      </p:sp>
      <p:pic>
        <p:nvPicPr>
          <p:cNvPr id="73733" name="Picture 3"/>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019800" y="1371600"/>
            <a:ext cx="25146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3657600"/>
            <a:ext cx="8229600" cy="1600200"/>
          </a:xfrm>
          <a:prstGeom prst="rect">
            <a:avLst/>
          </a:prstGeom>
        </p:spPr>
        <p:txBody>
          <a:bodyPr/>
          <a:lstStyle/>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algn="ctr" eaLnBrk="1" hangingPunct="1">
              <a:lnSpc>
                <a:spcPct val="80000"/>
              </a:lnSpc>
              <a:spcBef>
                <a:spcPct val="20000"/>
              </a:spcBef>
              <a:defRPr/>
            </a:pPr>
            <a:r>
              <a:rPr lang="en-US" sz="4000" b="1" kern="0" dirty="0">
                <a:solidFill>
                  <a:schemeClr val="bg1"/>
                </a:solidFill>
                <a:latin typeface="+mj-lt"/>
              </a:rPr>
              <a:t>Messaging/Media</a:t>
            </a:r>
          </a:p>
          <a:p>
            <a:pPr marL="342900" indent="-342900" eaLnBrk="1" hangingPunct="1">
              <a:lnSpc>
                <a:spcPct val="80000"/>
              </a:lnSpc>
              <a:spcBef>
                <a:spcPct val="20000"/>
              </a:spcBef>
              <a:buFontTx/>
              <a:buChar char="•"/>
              <a:defRPr/>
            </a:pPr>
            <a:endParaRPr lang="en-US" sz="2800" kern="0" dirty="0">
              <a:solidFill>
                <a:schemeClr val="bg1"/>
              </a:solidFill>
              <a:latin typeface="+mn-lt"/>
            </a:endParaRPr>
          </a:p>
        </p:txBody>
      </p:sp>
      <p:pic>
        <p:nvPicPr>
          <p:cNvPr id="7782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419100"/>
            <a:ext cx="337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Chart 7"/>
          <p:cNvGraphicFramePr>
            <a:graphicFrameLocks/>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3"/>
          </a:graphicData>
        </a:graphic>
      </p:graphicFrame>
      <p:pic>
        <p:nvPicPr>
          <p:cNvPr id="788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457200"/>
            <a:ext cx="74676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381000" y="1524000"/>
            <a:ext cx="8653019" cy="5157787"/>
          </a:xfrm>
          <a:prstGeom prst="rect">
            <a:avLst/>
          </a:prstGeom>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3657600"/>
            <a:ext cx="8229600" cy="1600200"/>
          </a:xfrm>
          <a:prstGeom prst="rect">
            <a:avLst/>
          </a:prstGeom>
        </p:spPr>
        <p:txBody>
          <a:bodyPr/>
          <a:lstStyle/>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algn="ctr" eaLnBrk="1" hangingPunct="1">
              <a:lnSpc>
                <a:spcPct val="80000"/>
              </a:lnSpc>
              <a:spcBef>
                <a:spcPct val="20000"/>
              </a:spcBef>
              <a:defRPr/>
            </a:pPr>
            <a:r>
              <a:rPr lang="en-US" sz="4000" b="1" kern="0" dirty="0">
                <a:solidFill>
                  <a:schemeClr val="bg1"/>
                </a:solidFill>
                <a:latin typeface="+mj-lt"/>
              </a:rPr>
              <a:t>Board of Directors</a:t>
            </a:r>
          </a:p>
          <a:p>
            <a:pPr marL="342900" indent="-342900" eaLnBrk="1" hangingPunct="1">
              <a:lnSpc>
                <a:spcPct val="80000"/>
              </a:lnSpc>
              <a:spcBef>
                <a:spcPct val="20000"/>
              </a:spcBef>
              <a:buFontTx/>
              <a:buChar char="•"/>
              <a:defRPr/>
            </a:pPr>
            <a:endParaRPr lang="en-US" sz="2800" kern="0" dirty="0">
              <a:solidFill>
                <a:schemeClr val="bg1"/>
              </a:solidFill>
              <a:latin typeface="+mn-lt"/>
            </a:endParaRPr>
          </a:p>
        </p:txBody>
      </p:sp>
      <p:pic>
        <p:nvPicPr>
          <p:cNvPr id="808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419100"/>
            <a:ext cx="337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a:t>Functions of a Board</a:t>
            </a:r>
            <a:br>
              <a:rPr lang="en-US" b="1" dirty="0"/>
            </a:br>
            <a:endParaRPr lang="en-US" dirty="0"/>
          </a:p>
        </p:txBody>
      </p:sp>
      <p:sp>
        <p:nvSpPr>
          <p:cNvPr id="70659" name="Rectangle 3"/>
          <p:cNvSpPr>
            <a:spLocks noGrp="1" noChangeArrowheads="1"/>
          </p:cNvSpPr>
          <p:nvPr>
            <p:ph idx="4294967295"/>
          </p:nvPr>
        </p:nvSpPr>
        <p:spPr>
          <a:xfrm>
            <a:off x="609600" y="1219200"/>
            <a:ext cx="8229600" cy="5029200"/>
          </a:xfrm>
        </p:spPr>
        <p:txBody>
          <a:bodyPr/>
          <a:lstStyle/>
          <a:p>
            <a:pPr algn="ctr" eaLnBrk="1" hangingPunct="1">
              <a:lnSpc>
                <a:spcPct val="80000"/>
              </a:lnSpc>
              <a:buFontTx/>
              <a:buNone/>
              <a:defRPr/>
            </a:pPr>
            <a:endParaRPr lang="en-US" sz="1200" b="1" dirty="0" smtClean="0">
              <a:latin typeface="Engravers MT" pitchFamily="18" charset="0"/>
            </a:endParaRPr>
          </a:p>
          <a:p>
            <a:pPr eaLnBrk="1" hangingPunct="1">
              <a:lnSpc>
                <a:spcPct val="80000"/>
              </a:lnSpc>
              <a:defRPr/>
            </a:pPr>
            <a:r>
              <a:rPr lang="en-US" sz="2400" dirty="0" smtClean="0"/>
              <a:t>Organizational Planning / Updating Strategic Plan</a:t>
            </a:r>
          </a:p>
          <a:p>
            <a:pPr lvl="1" eaLnBrk="1" hangingPunct="1">
              <a:lnSpc>
                <a:spcPct val="80000"/>
              </a:lnSpc>
              <a:defRPr/>
            </a:pPr>
            <a:r>
              <a:rPr lang="en-US" sz="1400" dirty="0" smtClean="0"/>
              <a:t>Direction via a long range plan</a:t>
            </a:r>
          </a:p>
          <a:p>
            <a:pPr eaLnBrk="1" hangingPunct="1">
              <a:lnSpc>
                <a:spcPct val="80000"/>
              </a:lnSpc>
              <a:defRPr/>
            </a:pPr>
            <a:r>
              <a:rPr lang="en-US" sz="2400" dirty="0" smtClean="0"/>
              <a:t>Policy</a:t>
            </a:r>
          </a:p>
          <a:p>
            <a:pPr lvl="1" eaLnBrk="1" hangingPunct="1">
              <a:lnSpc>
                <a:spcPct val="80000"/>
              </a:lnSpc>
              <a:defRPr/>
            </a:pPr>
            <a:r>
              <a:rPr lang="en-US" sz="1400" dirty="0" smtClean="0"/>
              <a:t>A path to the long range plan</a:t>
            </a:r>
          </a:p>
          <a:p>
            <a:pPr eaLnBrk="1" hangingPunct="1">
              <a:lnSpc>
                <a:spcPct val="80000"/>
              </a:lnSpc>
              <a:defRPr/>
            </a:pPr>
            <a:r>
              <a:rPr lang="en-US" sz="2400" dirty="0" smtClean="0"/>
              <a:t>Finances</a:t>
            </a:r>
          </a:p>
          <a:p>
            <a:pPr lvl="1" eaLnBrk="1" hangingPunct="1">
              <a:lnSpc>
                <a:spcPct val="80000"/>
              </a:lnSpc>
              <a:defRPr/>
            </a:pPr>
            <a:r>
              <a:rPr lang="en-US" sz="1400" dirty="0" smtClean="0"/>
              <a:t>Current and future</a:t>
            </a:r>
          </a:p>
          <a:p>
            <a:pPr eaLnBrk="1" hangingPunct="1">
              <a:lnSpc>
                <a:spcPct val="80000"/>
              </a:lnSpc>
              <a:defRPr/>
            </a:pPr>
            <a:r>
              <a:rPr lang="en-US" sz="2400" dirty="0" smtClean="0"/>
              <a:t>Fundraising</a:t>
            </a:r>
          </a:p>
          <a:p>
            <a:pPr lvl="1" eaLnBrk="1" hangingPunct="1">
              <a:lnSpc>
                <a:spcPct val="80000"/>
              </a:lnSpc>
              <a:defRPr/>
            </a:pPr>
            <a:r>
              <a:rPr lang="en-US" sz="1400" dirty="0" smtClean="0"/>
              <a:t>Long range financial stability</a:t>
            </a:r>
          </a:p>
          <a:p>
            <a:pPr eaLnBrk="1" hangingPunct="1">
              <a:lnSpc>
                <a:spcPct val="80000"/>
              </a:lnSpc>
              <a:defRPr/>
            </a:pPr>
            <a:r>
              <a:rPr lang="en-US" sz="2400" dirty="0" smtClean="0"/>
              <a:t>Program Planning</a:t>
            </a:r>
          </a:p>
          <a:p>
            <a:pPr lvl="1" eaLnBrk="1" hangingPunct="1">
              <a:lnSpc>
                <a:spcPct val="80000"/>
              </a:lnSpc>
              <a:defRPr/>
            </a:pPr>
            <a:r>
              <a:rPr lang="en-US" sz="1400" dirty="0" smtClean="0"/>
              <a:t>Programs consistent with the needs of people we serve</a:t>
            </a:r>
          </a:p>
          <a:p>
            <a:pPr eaLnBrk="1" hangingPunct="1">
              <a:lnSpc>
                <a:spcPct val="80000"/>
              </a:lnSpc>
              <a:defRPr/>
            </a:pPr>
            <a:r>
              <a:rPr lang="en-US" sz="2400" dirty="0" smtClean="0"/>
              <a:t>Organizational Structure</a:t>
            </a:r>
          </a:p>
          <a:p>
            <a:pPr lvl="1" eaLnBrk="1" hangingPunct="1">
              <a:lnSpc>
                <a:spcPct val="80000"/>
              </a:lnSpc>
              <a:defRPr/>
            </a:pPr>
            <a:r>
              <a:rPr lang="en-US" sz="1400" dirty="0" smtClean="0"/>
              <a:t>Structure in place to enable SOIA to do its work</a:t>
            </a:r>
          </a:p>
          <a:p>
            <a:pPr eaLnBrk="1" hangingPunct="1">
              <a:lnSpc>
                <a:spcPct val="80000"/>
              </a:lnSpc>
              <a:defRPr/>
            </a:pPr>
            <a:r>
              <a:rPr lang="en-US" sz="2400" dirty="0" smtClean="0"/>
              <a:t>Public Education</a:t>
            </a:r>
          </a:p>
          <a:p>
            <a:pPr lvl="1" eaLnBrk="1" hangingPunct="1">
              <a:lnSpc>
                <a:spcPct val="80000"/>
              </a:lnSpc>
              <a:defRPr/>
            </a:pPr>
            <a:r>
              <a:rPr lang="en-US" sz="1400" dirty="0" smtClean="0"/>
              <a:t>Develop public trust, enhance public knowledge, enlist public support, attract leaders and volunteers.</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381000" y="1371600"/>
            <a:ext cx="8305800" cy="3810000"/>
          </a:xfrm>
        </p:spPr>
        <p:txBody>
          <a:bodyPr/>
          <a:lstStyle/>
          <a:p>
            <a:pPr marL="0" indent="0">
              <a:lnSpc>
                <a:spcPts val="2500"/>
              </a:lnSpc>
              <a:buFontTx/>
              <a:buNone/>
              <a:defRPr/>
            </a:pPr>
            <a:endParaRPr lang="en-US" sz="2400" b="1" dirty="0" smtClean="0">
              <a:solidFill>
                <a:srgbClr val="000000"/>
              </a:solidFill>
            </a:endParaRPr>
          </a:p>
          <a:p>
            <a:pPr lvl="1">
              <a:lnSpc>
                <a:spcPts val="2500"/>
              </a:lnSpc>
              <a:buFont typeface="Arial" panose="020B0604020202020204" pitchFamily="34" charset="0"/>
              <a:buChar char="•"/>
              <a:defRPr/>
            </a:pPr>
            <a:r>
              <a:rPr lang="en-US" sz="2600" dirty="0" smtClean="0">
                <a:solidFill>
                  <a:srgbClr val="000000"/>
                </a:solidFill>
              </a:rPr>
              <a:t>Make a personal contribution</a:t>
            </a:r>
          </a:p>
          <a:p>
            <a:pPr lvl="1">
              <a:lnSpc>
                <a:spcPts val="2500"/>
              </a:lnSpc>
              <a:buFont typeface="Arial" panose="020B0604020202020204" pitchFamily="34" charset="0"/>
              <a:buChar char="•"/>
              <a:defRPr/>
            </a:pPr>
            <a:r>
              <a:rPr lang="en-US" sz="2600" dirty="0" smtClean="0">
                <a:solidFill>
                  <a:srgbClr val="000000"/>
                </a:solidFill>
              </a:rPr>
              <a:t>Acquire in kind donations</a:t>
            </a:r>
          </a:p>
          <a:p>
            <a:pPr lvl="1">
              <a:lnSpc>
                <a:spcPts val="2500"/>
              </a:lnSpc>
              <a:buFont typeface="Arial" panose="020B0604020202020204" pitchFamily="34" charset="0"/>
              <a:buChar char="•"/>
              <a:defRPr/>
            </a:pPr>
            <a:r>
              <a:rPr lang="en-US" sz="2600" dirty="0" smtClean="0">
                <a:solidFill>
                  <a:srgbClr val="000000"/>
                </a:solidFill>
              </a:rPr>
              <a:t>Attend </a:t>
            </a:r>
            <a:r>
              <a:rPr lang="en-US" sz="2600" dirty="0">
                <a:solidFill>
                  <a:srgbClr val="000000"/>
                </a:solidFill>
              </a:rPr>
              <a:t>b</a:t>
            </a:r>
            <a:r>
              <a:rPr lang="en-US" sz="2600" dirty="0" smtClean="0">
                <a:solidFill>
                  <a:srgbClr val="000000"/>
                </a:solidFill>
              </a:rPr>
              <a:t>oard meetings</a:t>
            </a:r>
          </a:p>
          <a:p>
            <a:pPr lvl="1">
              <a:lnSpc>
                <a:spcPts val="2500"/>
              </a:lnSpc>
              <a:buFont typeface="Arial" panose="020B0604020202020204" pitchFamily="34" charset="0"/>
              <a:buChar char="•"/>
              <a:defRPr/>
            </a:pPr>
            <a:r>
              <a:rPr lang="en-US" sz="2600" dirty="0" smtClean="0">
                <a:solidFill>
                  <a:srgbClr val="000000"/>
                </a:solidFill>
              </a:rPr>
              <a:t>Volunteer at games/programs/events</a:t>
            </a:r>
            <a:endParaRPr lang="en-US" sz="2600" dirty="0">
              <a:solidFill>
                <a:srgbClr val="000000"/>
              </a:solidFill>
            </a:endParaRPr>
          </a:p>
          <a:p>
            <a:pPr lvl="1">
              <a:lnSpc>
                <a:spcPts val="2500"/>
              </a:lnSpc>
              <a:buFont typeface="Arial" panose="020B0604020202020204" pitchFamily="34" charset="0"/>
              <a:buChar char="•"/>
              <a:defRPr/>
            </a:pPr>
            <a:r>
              <a:rPr lang="en-US" sz="2600" dirty="0" smtClean="0">
                <a:solidFill>
                  <a:srgbClr val="000000"/>
                </a:solidFill>
              </a:rPr>
              <a:t>Provide introductions/connections and/or attend calls to/with individual and corporate prospects</a:t>
            </a:r>
          </a:p>
          <a:p>
            <a:pPr lvl="1">
              <a:lnSpc>
                <a:spcPts val="2500"/>
              </a:lnSpc>
              <a:buFont typeface="Arial" panose="020B0604020202020204" pitchFamily="34" charset="0"/>
              <a:buChar char="•"/>
              <a:defRPr/>
            </a:pPr>
            <a:r>
              <a:rPr lang="en-US" sz="2600" dirty="0" smtClean="0">
                <a:solidFill>
                  <a:srgbClr val="000000"/>
                </a:solidFill>
              </a:rPr>
              <a:t>Chair a fundraising event</a:t>
            </a:r>
          </a:p>
          <a:p>
            <a:pPr lvl="1">
              <a:lnSpc>
                <a:spcPts val="2500"/>
              </a:lnSpc>
              <a:buFont typeface="Arial" panose="020B0604020202020204" pitchFamily="34" charset="0"/>
              <a:buChar char="•"/>
              <a:defRPr/>
            </a:pPr>
            <a:r>
              <a:rPr lang="en-US" sz="2600" dirty="0" smtClean="0">
                <a:solidFill>
                  <a:srgbClr val="000000"/>
                </a:solidFill>
              </a:rPr>
              <a:t>Sponsor or manage a venue</a:t>
            </a:r>
          </a:p>
          <a:p>
            <a:pPr lvl="1">
              <a:lnSpc>
                <a:spcPts val="2500"/>
              </a:lnSpc>
              <a:buFont typeface="Arial" panose="020B0604020202020204" pitchFamily="34" charset="0"/>
              <a:buChar char="•"/>
              <a:defRPr/>
            </a:pPr>
            <a:r>
              <a:rPr lang="en-US" sz="2600" dirty="0" smtClean="0">
                <a:solidFill>
                  <a:srgbClr val="000000"/>
                </a:solidFill>
              </a:rPr>
              <a:t>Committee Assignment</a:t>
            </a:r>
            <a:r>
              <a:rPr lang="en-US" sz="1200" dirty="0" smtClean="0">
                <a:solidFill>
                  <a:srgbClr val="000000"/>
                </a:solidFill>
              </a:rPr>
              <a:t>	</a:t>
            </a:r>
          </a:p>
          <a:p>
            <a:pPr marL="457200" lvl="1" indent="0">
              <a:lnSpc>
                <a:spcPts val="2500"/>
              </a:lnSpc>
              <a:buNone/>
              <a:defRPr/>
            </a:pPr>
            <a:r>
              <a:rPr lang="en-US" sz="1200" b="1" dirty="0" smtClean="0">
                <a:solidFill>
                  <a:srgbClr val="000000"/>
                </a:solidFill>
              </a:rPr>
              <a:t>	</a:t>
            </a:r>
            <a:endParaRPr lang="en-US" sz="1200" b="1" dirty="0">
              <a:solidFill>
                <a:srgbClr val="000000"/>
              </a:solidFill>
            </a:endParaRPr>
          </a:p>
          <a:p>
            <a:pPr eaLnBrk="1" hangingPunct="1">
              <a:lnSpc>
                <a:spcPct val="80000"/>
              </a:lnSpc>
              <a:buFontTx/>
              <a:buNone/>
              <a:defRPr/>
            </a:pPr>
            <a:endParaRPr lang="en-US" sz="1200" b="1" dirty="0" smtClean="0">
              <a:latin typeface="Engravers MT" pitchFamily="18" charset="0"/>
            </a:endParaRPr>
          </a:p>
        </p:txBody>
      </p:sp>
      <p:sp>
        <p:nvSpPr>
          <p:cNvPr id="2" name="TextBox 1"/>
          <p:cNvSpPr txBox="1"/>
          <p:nvPr/>
        </p:nvSpPr>
        <p:spPr>
          <a:xfrm>
            <a:off x="552091" y="381000"/>
            <a:ext cx="8229600" cy="634020"/>
          </a:xfrm>
          <a:prstGeom prst="rect">
            <a:avLst/>
          </a:prstGeom>
          <a:noFill/>
        </p:spPr>
        <p:txBody>
          <a:bodyPr>
            <a:spAutoFit/>
          </a:bodyPr>
          <a:lstStyle/>
          <a:p>
            <a:pPr marL="342900" indent="-342900" algn="ctr" eaLnBrk="1" hangingPunct="1">
              <a:lnSpc>
                <a:spcPct val="80000"/>
              </a:lnSpc>
              <a:spcBef>
                <a:spcPct val="20000"/>
              </a:spcBef>
              <a:defRPr/>
            </a:pPr>
            <a:r>
              <a:rPr lang="en-US" sz="4400" b="1" kern="0" dirty="0">
                <a:solidFill>
                  <a:srgbClr val="000000"/>
                </a:solidFill>
                <a:latin typeface="Arial"/>
              </a:rPr>
              <a:t>Board Opportunities</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Board Forms/Training</a:t>
            </a:r>
            <a:br>
              <a:rPr lang="en-US" b="1" dirty="0"/>
            </a:br>
            <a:endParaRPr lang="en-US" dirty="0"/>
          </a:p>
        </p:txBody>
      </p:sp>
      <p:sp>
        <p:nvSpPr>
          <p:cNvPr id="70659" name="Rectangle 3"/>
          <p:cNvSpPr>
            <a:spLocks noGrp="1" noChangeArrowheads="1"/>
          </p:cNvSpPr>
          <p:nvPr>
            <p:ph idx="4294967295"/>
          </p:nvPr>
        </p:nvSpPr>
        <p:spPr>
          <a:xfrm>
            <a:off x="609600" y="1219200"/>
            <a:ext cx="8229600" cy="5029200"/>
          </a:xfrm>
        </p:spPr>
        <p:txBody>
          <a:bodyPr/>
          <a:lstStyle/>
          <a:p>
            <a:pPr marL="0" indent="0" eaLnBrk="1" hangingPunct="1">
              <a:lnSpc>
                <a:spcPct val="80000"/>
              </a:lnSpc>
              <a:buNone/>
              <a:defRPr/>
            </a:pPr>
            <a:r>
              <a:rPr lang="en-US" sz="2400" dirty="0" smtClean="0"/>
              <a:t/>
            </a:r>
            <a:br>
              <a:rPr lang="en-US" sz="2400" dirty="0" smtClean="0"/>
            </a:br>
            <a:endParaRPr lang="en-US" sz="1100" dirty="0" smtClean="0"/>
          </a:p>
          <a:p>
            <a:pPr eaLnBrk="1" hangingPunct="1">
              <a:lnSpc>
                <a:spcPct val="80000"/>
              </a:lnSpc>
              <a:defRPr/>
            </a:pPr>
            <a:r>
              <a:rPr lang="en-US" sz="2400" dirty="0" smtClean="0"/>
              <a:t>Statement of understanding for SOIA Board of Directors</a:t>
            </a:r>
            <a:br>
              <a:rPr lang="en-US" sz="2400" dirty="0" smtClean="0"/>
            </a:br>
            <a:endParaRPr lang="en-US" sz="1100" dirty="0" smtClean="0"/>
          </a:p>
          <a:p>
            <a:pPr eaLnBrk="1" hangingPunct="1">
              <a:lnSpc>
                <a:spcPct val="80000"/>
              </a:lnSpc>
              <a:defRPr/>
            </a:pPr>
            <a:r>
              <a:rPr lang="en-US" sz="2400" dirty="0" smtClean="0"/>
              <a:t>Volunteer screening</a:t>
            </a:r>
          </a:p>
          <a:p>
            <a:pPr lvl="1" eaLnBrk="1" hangingPunct="1">
              <a:lnSpc>
                <a:spcPct val="80000"/>
              </a:lnSpc>
              <a:defRPr/>
            </a:pPr>
            <a:r>
              <a:rPr lang="en-US" sz="2000" dirty="0" smtClean="0"/>
              <a:t>Class A volunteers (coaches, chaperones, anyone who is one-on-one with an athlete or in a position of authority relative to an athlete, anyone dealing with financial information)</a:t>
            </a:r>
            <a:endParaRPr lang="en-US" sz="1600" dirty="0" smtClean="0"/>
          </a:p>
          <a:p>
            <a:pPr lvl="2" eaLnBrk="1" hangingPunct="1">
              <a:lnSpc>
                <a:spcPct val="80000"/>
              </a:lnSpc>
              <a:defRPr/>
            </a:pPr>
            <a:r>
              <a:rPr lang="en-US" sz="2000" dirty="0" smtClean="0"/>
              <a:t>Complete form</a:t>
            </a:r>
          </a:p>
          <a:p>
            <a:pPr lvl="2" eaLnBrk="1" hangingPunct="1">
              <a:lnSpc>
                <a:spcPct val="80000"/>
              </a:lnSpc>
              <a:defRPr/>
            </a:pPr>
            <a:r>
              <a:rPr lang="en-US" sz="2000" dirty="0" smtClean="0"/>
              <a:t>Take Protective Behaviors Training</a:t>
            </a:r>
          </a:p>
          <a:p>
            <a:pPr lvl="2" eaLnBrk="1" hangingPunct="1">
              <a:lnSpc>
                <a:spcPct val="80000"/>
              </a:lnSpc>
              <a:defRPr/>
            </a:pPr>
            <a:r>
              <a:rPr lang="en-US" sz="2000" dirty="0" smtClean="0"/>
              <a:t>Submit color photo</a:t>
            </a:r>
          </a:p>
          <a:p>
            <a:pPr lvl="1" eaLnBrk="1" hangingPunct="1">
              <a:lnSpc>
                <a:spcPct val="80000"/>
              </a:lnSpc>
              <a:defRPr/>
            </a:pPr>
            <a:r>
              <a:rPr lang="en-US" sz="2000" dirty="0" smtClean="0"/>
              <a:t>Receive volunteer credential</a:t>
            </a:r>
          </a:p>
          <a:p>
            <a:pPr lvl="1" eaLnBrk="1" hangingPunct="1">
              <a:lnSpc>
                <a:spcPct val="80000"/>
              </a:lnSpc>
              <a:defRPr/>
            </a:pPr>
            <a:r>
              <a:rPr lang="en-US" sz="2000" dirty="0" smtClean="0"/>
              <a:t>Process must be completed every 3 years</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3657600"/>
            <a:ext cx="8229600" cy="2209800"/>
          </a:xfrm>
          <a:prstGeom prst="rect">
            <a:avLst/>
          </a:prstGeom>
        </p:spPr>
        <p:txBody>
          <a:bodyPr/>
          <a:lstStyle/>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algn="ctr" eaLnBrk="1" hangingPunct="1">
              <a:lnSpc>
                <a:spcPct val="80000"/>
              </a:lnSpc>
              <a:spcBef>
                <a:spcPct val="20000"/>
              </a:spcBef>
              <a:defRPr/>
            </a:pPr>
            <a:r>
              <a:rPr lang="en-US" sz="4000" b="1" kern="0" dirty="0">
                <a:solidFill>
                  <a:schemeClr val="bg1"/>
                </a:solidFill>
                <a:latin typeface="+mj-lt"/>
              </a:rPr>
              <a:t>Tell Your Story</a:t>
            </a:r>
          </a:p>
          <a:p>
            <a:pPr marL="342900" indent="-342900" algn="ctr" eaLnBrk="1" hangingPunct="1">
              <a:lnSpc>
                <a:spcPct val="80000"/>
              </a:lnSpc>
              <a:spcBef>
                <a:spcPct val="20000"/>
              </a:spcBef>
              <a:defRPr/>
            </a:pPr>
            <a:r>
              <a:rPr lang="en-US" sz="4000" b="1" kern="0" dirty="0">
                <a:solidFill>
                  <a:schemeClr val="bg1"/>
                </a:solidFill>
                <a:latin typeface="+mj-lt"/>
              </a:rPr>
              <a:t>Why Special Olympics Iowa?</a:t>
            </a:r>
          </a:p>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eaLnBrk="1" hangingPunct="1">
              <a:lnSpc>
                <a:spcPct val="80000"/>
              </a:lnSpc>
              <a:spcBef>
                <a:spcPct val="20000"/>
              </a:spcBef>
              <a:buFontTx/>
              <a:buChar char="•"/>
              <a:defRPr/>
            </a:pPr>
            <a:endParaRPr lang="en-US" sz="2800" kern="0" dirty="0">
              <a:solidFill>
                <a:schemeClr val="bg1"/>
              </a:solidFill>
              <a:latin typeface="+mn-lt"/>
            </a:endParaRPr>
          </a:p>
        </p:txBody>
      </p:sp>
      <p:pic>
        <p:nvPicPr>
          <p:cNvPr id="880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419100"/>
            <a:ext cx="337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457200" y="3657600"/>
            <a:ext cx="8229600" cy="1600200"/>
          </a:xfrm>
          <a:prstGeom prst="rect">
            <a:avLst/>
          </a:prstGeom>
        </p:spPr>
        <p:txBody>
          <a:bodyPr/>
          <a:lstStyle/>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algn="ctr" eaLnBrk="1" hangingPunct="1">
              <a:lnSpc>
                <a:spcPct val="80000"/>
              </a:lnSpc>
              <a:spcBef>
                <a:spcPct val="20000"/>
              </a:spcBef>
              <a:defRPr/>
            </a:pPr>
            <a:r>
              <a:rPr lang="en-US" sz="4000" b="1" kern="0" dirty="0" smtClean="0">
                <a:solidFill>
                  <a:schemeClr val="bg1"/>
                </a:solidFill>
                <a:latin typeface="+mj-lt"/>
              </a:rPr>
              <a:t>Welcome to the Special Olympics Iowa Family!</a:t>
            </a:r>
            <a:endParaRPr lang="en-US" sz="4000" b="1" kern="0" dirty="0">
              <a:solidFill>
                <a:schemeClr val="bg1"/>
              </a:solidFill>
              <a:latin typeface="+mj-lt"/>
            </a:endParaRPr>
          </a:p>
          <a:p>
            <a:pPr marL="342900" indent="-342900" eaLnBrk="1" hangingPunct="1">
              <a:lnSpc>
                <a:spcPct val="80000"/>
              </a:lnSpc>
              <a:spcBef>
                <a:spcPct val="20000"/>
              </a:spcBef>
              <a:buFontTx/>
              <a:buChar char="•"/>
              <a:defRPr/>
            </a:pPr>
            <a:endParaRPr lang="en-US" sz="2800" kern="0" dirty="0">
              <a:solidFill>
                <a:schemeClr val="bg1"/>
              </a:solidFill>
              <a:latin typeface="+mn-lt"/>
            </a:endParaRPr>
          </a:p>
        </p:txBody>
      </p:sp>
      <p:pic>
        <p:nvPicPr>
          <p:cNvPr id="921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419100"/>
            <a:ext cx="337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p:cNvSpPr>
            <a:spLocks noGrp="1" noChangeArrowheads="1"/>
          </p:cNvSpPr>
          <p:nvPr>
            <p:ph idx="4294967295"/>
          </p:nvPr>
        </p:nvSpPr>
        <p:spPr>
          <a:xfrm>
            <a:off x="457200" y="4998899"/>
            <a:ext cx="3429000" cy="1666458"/>
          </a:xfrm>
        </p:spPr>
        <p:txBody>
          <a:bodyPr/>
          <a:lstStyle/>
          <a:p>
            <a:pPr eaLnBrk="1" hangingPunct="1"/>
            <a:r>
              <a:rPr lang="en-US" sz="1600" b="1" kern="1200" dirty="0" smtClean="0"/>
              <a:t>Shriver Camp</a:t>
            </a:r>
            <a:r>
              <a:rPr lang="en-US" sz="1600" kern="1200" dirty="0" smtClean="0"/>
              <a:t/>
            </a:r>
            <a:br>
              <a:rPr lang="en-US" sz="1600" kern="1200" dirty="0" smtClean="0"/>
            </a:br>
            <a:r>
              <a:rPr lang="en-US" sz="1600" kern="1200" dirty="0" smtClean="0"/>
              <a:t> </a:t>
            </a:r>
            <a:r>
              <a:rPr lang="en-US" sz="1400" kern="1200" dirty="0" smtClean="0"/>
              <a:t>- Summer Day Camps</a:t>
            </a:r>
          </a:p>
          <a:p>
            <a:pPr eaLnBrk="1" hangingPunct="1"/>
            <a:r>
              <a:rPr lang="en-US" sz="1600" b="1" kern="1200" dirty="0" smtClean="0"/>
              <a:t>Soldier Field</a:t>
            </a:r>
            <a:r>
              <a:rPr lang="en-US" sz="1600" kern="1200" dirty="0" smtClean="0"/>
              <a:t/>
            </a:r>
            <a:br>
              <a:rPr lang="en-US" sz="1600" kern="1200" dirty="0" smtClean="0"/>
            </a:br>
            <a:r>
              <a:rPr lang="en-US" sz="1600" kern="1200" dirty="0" smtClean="0"/>
              <a:t> - </a:t>
            </a:r>
            <a:r>
              <a:rPr lang="en-US" sz="1400" kern="1200" dirty="0" smtClean="0"/>
              <a:t>First International Summer Games</a:t>
            </a:r>
          </a:p>
          <a:p>
            <a:pPr eaLnBrk="1" hangingPunct="1"/>
            <a:r>
              <a:rPr lang="en-US" sz="1600" b="1" kern="1200" dirty="0" smtClean="0"/>
              <a:t>1</a:t>
            </a:r>
            <a:r>
              <a:rPr lang="en-US" sz="1600" b="1" kern="1200" baseline="30000" dirty="0" smtClean="0"/>
              <a:t>st</a:t>
            </a:r>
            <a:r>
              <a:rPr lang="en-US" sz="1600" b="1" kern="1200" dirty="0" smtClean="0"/>
              <a:t> National Games</a:t>
            </a:r>
          </a:p>
          <a:p>
            <a:pPr lvl="1" eaLnBrk="1" hangingPunct="1"/>
            <a:r>
              <a:rPr lang="en-US" sz="1400" kern="1200" dirty="0" smtClean="0"/>
              <a:t>Held in Ames, Iowa in 2006</a:t>
            </a:r>
          </a:p>
          <a:p>
            <a:pPr marL="0" indent="0" algn="ctr" eaLnBrk="1" hangingPunct="1">
              <a:buNone/>
            </a:pPr>
            <a:endParaRPr lang="en-US" altLang="en-US" sz="1600" b="1" dirty="0" smtClean="0"/>
          </a:p>
        </p:txBody>
      </p:sp>
      <p:pic>
        <p:nvPicPr>
          <p:cNvPr id="21507" name="Picture 6" descr="EKS at the Games 19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90136"/>
            <a:ext cx="3572805" cy="2963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4648200"/>
            <a:ext cx="2819400" cy="517065"/>
          </a:xfrm>
          <a:prstGeom prst="rect">
            <a:avLst/>
          </a:prstGeom>
          <a:noFill/>
        </p:spPr>
        <p:txBody>
          <a:bodyPr wrap="square" rtlCol="0">
            <a:spAutoFit/>
          </a:bodyPr>
          <a:lstStyle/>
          <a:p>
            <a:pPr marL="342900" indent="-342900" eaLnBrk="1" fontAlgn="auto" hangingPunct="1">
              <a:lnSpc>
                <a:spcPct val="80000"/>
              </a:lnSpc>
              <a:spcBef>
                <a:spcPct val="20000"/>
              </a:spcBef>
              <a:spcAft>
                <a:spcPts val="0"/>
              </a:spcAft>
              <a:defRPr/>
            </a:pPr>
            <a:r>
              <a:rPr lang="en-US" sz="1200" dirty="0"/>
              <a:t>Mrs. Eunice Kennedy </a:t>
            </a:r>
            <a:r>
              <a:rPr lang="en-US" sz="1200" dirty="0" smtClean="0"/>
              <a:t>Shriver, Founder</a:t>
            </a:r>
            <a:endParaRPr lang="en-US" sz="1200" dirty="0"/>
          </a:p>
          <a:p>
            <a:endParaRPr lang="en-US" dirty="0"/>
          </a:p>
        </p:txBody>
      </p:sp>
      <p:sp>
        <p:nvSpPr>
          <p:cNvPr id="3" name="TextBox 2"/>
          <p:cNvSpPr txBox="1"/>
          <p:nvPr/>
        </p:nvSpPr>
        <p:spPr>
          <a:xfrm>
            <a:off x="4267200" y="1371600"/>
            <a:ext cx="4038600" cy="5293757"/>
          </a:xfrm>
          <a:prstGeom prst="rect">
            <a:avLst/>
          </a:prstGeom>
          <a:noFill/>
        </p:spPr>
        <p:txBody>
          <a:bodyPr wrap="square" rtlCol="0">
            <a:spAutoFit/>
          </a:bodyPr>
          <a:lstStyle/>
          <a:p>
            <a:endParaRPr lang="en-US" sz="1300" dirty="0"/>
          </a:p>
          <a:p>
            <a:pPr algn="ctr"/>
            <a:r>
              <a:rPr lang="en-US" sz="1300" i="1" dirty="0" smtClean="0"/>
              <a:t>"</a:t>
            </a:r>
            <a:r>
              <a:rPr lang="en-US" sz="1300" i="1" dirty="0"/>
              <a:t>The right to play on any playing field?</a:t>
            </a:r>
          </a:p>
          <a:p>
            <a:pPr algn="ctr"/>
            <a:r>
              <a:rPr lang="en-US" sz="1300" i="1" dirty="0"/>
              <a:t>You have earned it.</a:t>
            </a:r>
          </a:p>
          <a:p>
            <a:pPr algn="ctr"/>
            <a:r>
              <a:rPr lang="en-US" sz="1300" i="1" dirty="0"/>
              <a:t>The right to study in any school?</a:t>
            </a:r>
          </a:p>
          <a:p>
            <a:pPr algn="ctr"/>
            <a:r>
              <a:rPr lang="en-US" sz="1300" i="1" dirty="0"/>
              <a:t>You have earned it.</a:t>
            </a:r>
          </a:p>
          <a:p>
            <a:pPr algn="ctr"/>
            <a:r>
              <a:rPr lang="en-US" sz="1300" i="1" dirty="0"/>
              <a:t>The right to hold a job?</a:t>
            </a:r>
          </a:p>
          <a:p>
            <a:pPr algn="ctr"/>
            <a:r>
              <a:rPr lang="en-US" sz="1300" i="1" dirty="0"/>
              <a:t>You have earned it?</a:t>
            </a:r>
          </a:p>
          <a:p>
            <a:pPr algn="ctr"/>
            <a:r>
              <a:rPr lang="en-US" sz="1300" i="1" dirty="0"/>
              <a:t>The right to be anyone's neighbor?</a:t>
            </a:r>
          </a:p>
          <a:p>
            <a:pPr algn="ctr"/>
            <a:r>
              <a:rPr lang="en-US" sz="1300" i="1" dirty="0"/>
              <a:t>You have earned it</a:t>
            </a:r>
            <a:r>
              <a:rPr lang="en-US" sz="1300" i="1" dirty="0" smtClean="0"/>
              <a:t>.“</a:t>
            </a:r>
          </a:p>
          <a:p>
            <a:pPr algn="ctr"/>
            <a:endParaRPr lang="en-US" sz="1300" i="1" dirty="0"/>
          </a:p>
          <a:p>
            <a:pPr algn="ctr"/>
            <a:r>
              <a:rPr lang="en-US" sz="1300" i="1" dirty="0"/>
              <a:t>The days of segregation and separation are over!</a:t>
            </a:r>
          </a:p>
          <a:p>
            <a:pPr algn="ctr"/>
            <a:r>
              <a:rPr lang="en-US" sz="1300" i="1" dirty="0"/>
              <a:t>You Special Olympians have thrilled us on the playing fields of the world. You have taught us that what matters is not power or politics, weapons or wealth. What truly counts is the courageous spirit, the generous heart</a:t>
            </a:r>
            <a:r>
              <a:rPr lang="en-US" sz="1300" i="1" dirty="0" smtClean="0"/>
              <a:t>.</a:t>
            </a:r>
          </a:p>
          <a:p>
            <a:pPr algn="ctr"/>
            <a:endParaRPr lang="en-US" sz="1300" i="1" dirty="0"/>
          </a:p>
          <a:p>
            <a:pPr algn="ctr"/>
            <a:r>
              <a:rPr lang="en-US" sz="1300" i="1" dirty="0"/>
              <a:t>Like the heart of the mother whose daughter is special. She walked with her child 16 miles each week from her village to the coach who taught her daughter how to run. This mother is in the stadium tonight and tomorrow, with the world watching, she will she her daughter race in the 200 meter dash. When our hearts are </a:t>
            </a:r>
            <a:r>
              <a:rPr lang="en-US" sz="1300" i="1" dirty="0" smtClean="0"/>
              <a:t>touched.</a:t>
            </a:r>
            <a:br>
              <a:rPr lang="en-US" sz="1300" i="1" dirty="0" smtClean="0"/>
            </a:br>
            <a:endParaRPr lang="en-US" sz="1300" i="1" dirty="0"/>
          </a:p>
          <a:p>
            <a:pPr algn="ctr"/>
            <a:r>
              <a:rPr lang="en-US" sz="1300" b="1" dirty="0" smtClean="0"/>
              <a:t>World Games 1987</a:t>
            </a:r>
            <a:endParaRPr lang="en-US" sz="1300" b="1" dirty="0"/>
          </a:p>
        </p:txBody>
      </p:sp>
      <p:sp>
        <p:nvSpPr>
          <p:cNvPr id="4" name="Title 3"/>
          <p:cNvSpPr>
            <a:spLocks noGrp="1"/>
          </p:cNvSpPr>
          <p:nvPr>
            <p:ph type="title"/>
          </p:nvPr>
        </p:nvSpPr>
        <p:spPr/>
        <p:txBody>
          <a:bodyPr/>
          <a:lstStyle/>
          <a:p>
            <a:r>
              <a:rPr lang="en-US" b="1" dirty="0" smtClean="0"/>
              <a:t>History of Special Olympics International</a:t>
            </a:r>
            <a:endParaRPr lang="en-US" b="1"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3"/>
          <p:cNvSpPr>
            <a:spLocks noChangeArrowheads="1"/>
          </p:cNvSpPr>
          <p:nvPr/>
        </p:nvSpPr>
        <p:spPr bwMode="auto">
          <a:xfrm>
            <a:off x="-152400" y="238661"/>
            <a:ext cx="93726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t>“Let me win.</a:t>
            </a:r>
          </a:p>
          <a:p>
            <a:pPr algn="ctr" eaLnBrk="1" hangingPunct="1">
              <a:spcBef>
                <a:spcPct val="0"/>
              </a:spcBef>
              <a:buFontTx/>
              <a:buNone/>
            </a:pPr>
            <a:endParaRPr lang="en-US" altLang="en-US" sz="1200" b="1" dirty="0"/>
          </a:p>
          <a:p>
            <a:pPr algn="ctr" eaLnBrk="1" hangingPunct="1">
              <a:spcBef>
                <a:spcPct val="0"/>
              </a:spcBef>
              <a:buFontTx/>
              <a:buNone/>
            </a:pPr>
            <a:r>
              <a:rPr lang="en-US" altLang="en-US" sz="2800" b="1" dirty="0"/>
              <a:t>But if I cannot win,</a:t>
            </a:r>
          </a:p>
          <a:p>
            <a:pPr algn="ctr" eaLnBrk="1" hangingPunct="1">
              <a:spcBef>
                <a:spcPct val="0"/>
              </a:spcBef>
              <a:buFontTx/>
              <a:buNone/>
            </a:pPr>
            <a:endParaRPr lang="en-US" altLang="en-US" sz="1200" dirty="0"/>
          </a:p>
          <a:p>
            <a:pPr algn="ctr" eaLnBrk="1" hangingPunct="1">
              <a:spcBef>
                <a:spcPct val="0"/>
              </a:spcBef>
              <a:buFontTx/>
              <a:buNone/>
            </a:pPr>
            <a:r>
              <a:rPr lang="en-US" altLang="en-US" sz="2800" b="1" dirty="0"/>
              <a:t>Let me be brave in </a:t>
            </a:r>
          </a:p>
          <a:p>
            <a:pPr algn="ctr" eaLnBrk="1" hangingPunct="1">
              <a:spcBef>
                <a:spcPct val="0"/>
              </a:spcBef>
              <a:buFontTx/>
              <a:buNone/>
            </a:pPr>
            <a:r>
              <a:rPr lang="en-US" altLang="en-US" sz="2800" b="1" dirty="0"/>
              <a:t>the attempt.”</a:t>
            </a:r>
          </a:p>
          <a:p>
            <a:pPr algn="ctr" eaLnBrk="1" hangingPunct="1">
              <a:spcBef>
                <a:spcPct val="0"/>
              </a:spcBef>
              <a:buFontTx/>
              <a:buNone/>
            </a:pPr>
            <a:endParaRPr lang="en-US" altLang="en-US" sz="1200" dirty="0"/>
          </a:p>
          <a:p>
            <a:pPr algn="ctr" eaLnBrk="1" hangingPunct="1">
              <a:spcBef>
                <a:spcPct val="0"/>
              </a:spcBef>
              <a:buFontTx/>
              <a:buNone/>
            </a:pPr>
            <a:r>
              <a:rPr lang="en-US" altLang="en-US" sz="1800" dirty="0"/>
              <a:t>Special Olympics Athlete Oath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124200"/>
            <a:ext cx="4792133" cy="3594100"/>
          </a:xfrm>
          <a:prstGeom prst="rect">
            <a:avLst/>
          </a:prstGeom>
          <a:ln>
            <a:noFill/>
          </a:ln>
          <a:effectLst>
            <a:outerShdw blurRad="190500" algn="tl" rotWithShape="0">
              <a:srgbClr val="000000">
                <a:alpha val="70000"/>
              </a:srgbClr>
            </a:outerShdw>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Stock_000003335603Smal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025" y="1924050"/>
            <a:ext cx="4067175"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p:txBody>
          <a:bodyPr/>
          <a:lstStyle/>
          <a:p>
            <a:r>
              <a:rPr lang="en-US" altLang="en-US" b="1" dirty="0" smtClean="0"/>
              <a:t>Worldwide Movement</a:t>
            </a:r>
          </a:p>
        </p:txBody>
      </p:sp>
      <p:sp>
        <p:nvSpPr>
          <p:cNvPr id="17412" name="Rectangle 4"/>
          <p:cNvSpPr>
            <a:spLocks noRot="1" noChangeArrowheads="1"/>
          </p:cNvSpPr>
          <p:nvPr/>
        </p:nvSpPr>
        <p:spPr bwMode="auto">
          <a:xfrm>
            <a:off x="4418013" y="1445542"/>
            <a:ext cx="4572000" cy="244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indent="-3175" defTabSz="177800">
              <a:spcBef>
                <a:spcPct val="20000"/>
              </a:spcBef>
              <a:buChar char="•"/>
              <a:tabLst>
                <a:tab pos="1309688" algn="l"/>
              </a:tabLst>
              <a:defRPr sz="3200">
                <a:solidFill>
                  <a:schemeClr val="tx1"/>
                </a:solidFill>
                <a:latin typeface="Arial" panose="020B0604020202020204" pitchFamily="34" charset="0"/>
              </a:defRPr>
            </a:lvl1pPr>
            <a:lvl2pPr marL="742950" indent="-285750" defTabSz="177800">
              <a:spcBef>
                <a:spcPct val="20000"/>
              </a:spcBef>
              <a:buChar char="–"/>
              <a:tabLst>
                <a:tab pos="1309688" algn="l"/>
              </a:tabLst>
              <a:defRPr sz="2800">
                <a:solidFill>
                  <a:schemeClr val="tx1"/>
                </a:solidFill>
                <a:latin typeface="Arial" panose="020B0604020202020204" pitchFamily="34" charset="0"/>
              </a:defRPr>
            </a:lvl2pPr>
            <a:lvl3pPr marL="1143000" indent="-228600" defTabSz="177800">
              <a:spcBef>
                <a:spcPct val="20000"/>
              </a:spcBef>
              <a:buChar char="•"/>
              <a:tabLst>
                <a:tab pos="1309688" algn="l"/>
              </a:tabLst>
              <a:defRPr sz="2400">
                <a:solidFill>
                  <a:schemeClr val="tx1"/>
                </a:solidFill>
                <a:latin typeface="Arial" panose="020B0604020202020204" pitchFamily="34" charset="0"/>
              </a:defRPr>
            </a:lvl3pPr>
            <a:lvl4pPr marL="1600200" indent="-228600" defTabSz="177800">
              <a:spcBef>
                <a:spcPct val="20000"/>
              </a:spcBef>
              <a:buChar char="–"/>
              <a:tabLst>
                <a:tab pos="1309688" algn="l"/>
              </a:tabLst>
              <a:defRPr sz="2000">
                <a:solidFill>
                  <a:schemeClr val="tx1"/>
                </a:solidFill>
                <a:latin typeface="Arial" panose="020B0604020202020204" pitchFamily="34" charset="0"/>
              </a:defRPr>
            </a:lvl4pPr>
            <a:lvl5pPr marL="2057400" indent="-228600" defTabSz="177800">
              <a:spcBef>
                <a:spcPct val="20000"/>
              </a:spcBef>
              <a:buChar char="»"/>
              <a:tabLst>
                <a:tab pos="1309688" algn="l"/>
              </a:tabLst>
              <a:defRPr sz="2000">
                <a:solidFill>
                  <a:schemeClr val="tx1"/>
                </a:solidFill>
                <a:latin typeface="Arial" panose="020B0604020202020204" pitchFamily="34" charset="0"/>
              </a:defRPr>
            </a:lvl5pPr>
            <a:lvl6pPr marL="2514600" indent="-228600" defTabSz="177800" eaLnBrk="0" fontAlgn="base" hangingPunct="0">
              <a:spcBef>
                <a:spcPct val="20000"/>
              </a:spcBef>
              <a:spcAft>
                <a:spcPct val="0"/>
              </a:spcAft>
              <a:buChar char="»"/>
              <a:tabLst>
                <a:tab pos="1309688" algn="l"/>
              </a:tabLst>
              <a:defRPr sz="2000">
                <a:solidFill>
                  <a:schemeClr val="tx1"/>
                </a:solidFill>
                <a:latin typeface="Arial" panose="020B0604020202020204" pitchFamily="34" charset="0"/>
              </a:defRPr>
            </a:lvl6pPr>
            <a:lvl7pPr marL="2971800" indent="-228600" defTabSz="177800" eaLnBrk="0" fontAlgn="base" hangingPunct="0">
              <a:spcBef>
                <a:spcPct val="20000"/>
              </a:spcBef>
              <a:spcAft>
                <a:spcPct val="0"/>
              </a:spcAft>
              <a:buChar char="»"/>
              <a:tabLst>
                <a:tab pos="1309688" algn="l"/>
              </a:tabLst>
              <a:defRPr sz="2000">
                <a:solidFill>
                  <a:schemeClr val="tx1"/>
                </a:solidFill>
                <a:latin typeface="Arial" panose="020B0604020202020204" pitchFamily="34" charset="0"/>
              </a:defRPr>
            </a:lvl7pPr>
            <a:lvl8pPr marL="3429000" indent="-228600" defTabSz="177800" eaLnBrk="0" fontAlgn="base" hangingPunct="0">
              <a:spcBef>
                <a:spcPct val="20000"/>
              </a:spcBef>
              <a:spcAft>
                <a:spcPct val="0"/>
              </a:spcAft>
              <a:buChar char="»"/>
              <a:tabLst>
                <a:tab pos="1309688" algn="l"/>
              </a:tabLst>
              <a:defRPr sz="2000">
                <a:solidFill>
                  <a:schemeClr val="tx1"/>
                </a:solidFill>
                <a:latin typeface="Arial" panose="020B0604020202020204" pitchFamily="34" charset="0"/>
              </a:defRPr>
            </a:lvl8pPr>
            <a:lvl9pPr marL="3886200" indent="-228600" defTabSz="177800" eaLnBrk="0" fontAlgn="base" hangingPunct="0">
              <a:spcBef>
                <a:spcPct val="20000"/>
              </a:spcBef>
              <a:spcAft>
                <a:spcPct val="0"/>
              </a:spcAft>
              <a:buChar char="»"/>
              <a:tabLst>
                <a:tab pos="1309688" algn="l"/>
              </a:tabLst>
              <a:defRPr sz="2000">
                <a:solidFill>
                  <a:schemeClr val="tx1"/>
                </a:solidFill>
                <a:latin typeface="Arial" panose="020B0604020202020204" pitchFamily="34" charset="0"/>
              </a:defRPr>
            </a:lvl9pPr>
          </a:lstStyle>
          <a:p>
            <a:pPr>
              <a:lnSpc>
                <a:spcPts val="2700"/>
              </a:lnSpc>
              <a:spcBef>
                <a:spcPct val="0"/>
              </a:spcBef>
              <a:buClr>
                <a:srgbClr val="CD0921"/>
              </a:buClr>
              <a:buFontTx/>
              <a:buNone/>
            </a:pPr>
            <a:r>
              <a:rPr lang="en-US" altLang="en-US" sz="2000" dirty="0">
                <a:solidFill>
                  <a:srgbClr val="FF3300"/>
                </a:solidFill>
                <a:latin typeface="Arial Black" panose="020B0A04020102020204" pitchFamily="34" charset="0"/>
              </a:rPr>
              <a:t>	 </a:t>
            </a:r>
            <a:r>
              <a:rPr lang="en-US" altLang="en-US" sz="2000" dirty="0" smtClean="0">
                <a:solidFill>
                  <a:srgbClr val="FF3300"/>
                </a:solidFill>
                <a:latin typeface="Arial Black" panose="020B0A04020102020204" pitchFamily="34" charset="0"/>
              </a:rPr>
              <a:t> </a:t>
            </a:r>
            <a:r>
              <a:rPr lang="en-US" altLang="en-US" sz="2000" dirty="0" smtClean="0">
                <a:solidFill>
                  <a:srgbClr val="FF0000"/>
                </a:solidFill>
                <a:latin typeface="Arial Black" panose="020B0A04020102020204" pitchFamily="34" charset="0"/>
              </a:rPr>
              <a:t>172</a:t>
            </a:r>
            <a:r>
              <a:rPr lang="en-US" altLang="en-US" sz="2000" b="1" dirty="0" smtClean="0">
                <a:solidFill>
                  <a:srgbClr val="FF0000"/>
                </a:solidFill>
              </a:rPr>
              <a:t> </a:t>
            </a:r>
            <a:r>
              <a:rPr lang="en-US" altLang="en-US" sz="2000" b="1" dirty="0" smtClean="0"/>
              <a:t>Countries</a:t>
            </a:r>
            <a:endParaRPr lang="en-US" altLang="en-US" sz="2000" b="1" dirty="0"/>
          </a:p>
          <a:p>
            <a:pPr>
              <a:lnSpc>
                <a:spcPts val="2700"/>
              </a:lnSpc>
              <a:spcBef>
                <a:spcPct val="0"/>
              </a:spcBef>
              <a:buClr>
                <a:srgbClr val="CD0921"/>
              </a:buClr>
              <a:buFontTx/>
              <a:buNone/>
            </a:pPr>
            <a:r>
              <a:rPr lang="en-US" altLang="en-US" sz="2000" dirty="0">
                <a:solidFill>
                  <a:srgbClr val="FF0000"/>
                </a:solidFill>
                <a:latin typeface="Arial Black" panose="020B0A04020102020204" pitchFamily="34" charset="0"/>
              </a:rPr>
              <a:t> </a:t>
            </a:r>
            <a:r>
              <a:rPr lang="en-US" altLang="en-US" sz="2000" dirty="0" smtClean="0">
                <a:solidFill>
                  <a:srgbClr val="FF0000"/>
                </a:solidFill>
                <a:latin typeface="Arial Black" panose="020B0A04020102020204" pitchFamily="34" charset="0"/>
              </a:rPr>
              <a:t>435,107</a:t>
            </a:r>
            <a:r>
              <a:rPr lang="en-US" altLang="en-US" sz="2000" b="1" dirty="0" smtClean="0"/>
              <a:t>Coaches</a:t>
            </a:r>
            <a:endParaRPr lang="en-US" altLang="en-US" sz="2000" b="1" dirty="0"/>
          </a:p>
          <a:p>
            <a:pPr>
              <a:lnSpc>
                <a:spcPts val="2700"/>
              </a:lnSpc>
              <a:spcBef>
                <a:spcPct val="0"/>
              </a:spcBef>
              <a:buClr>
                <a:srgbClr val="CD0921"/>
              </a:buClr>
              <a:buNone/>
            </a:pPr>
            <a:r>
              <a:rPr lang="en-US" altLang="en-US" sz="2000" dirty="0" smtClean="0">
                <a:solidFill>
                  <a:srgbClr val="FF0000"/>
                </a:solidFill>
                <a:latin typeface="Arial Black" panose="020B0A04020102020204" pitchFamily="34" charset="0"/>
              </a:rPr>
              <a:t>	  1,156,397</a:t>
            </a:r>
            <a:r>
              <a:rPr lang="en-US" altLang="en-US" sz="2000" b="1" dirty="0" smtClean="0"/>
              <a:t>  Volunteers</a:t>
            </a:r>
            <a:r>
              <a:rPr lang="en-US" altLang="en-US" sz="2000" dirty="0" smtClean="0">
                <a:solidFill>
                  <a:srgbClr val="FF0000"/>
                </a:solidFill>
                <a:latin typeface="Arial Black" panose="020B0A04020102020204" pitchFamily="34" charset="0"/>
              </a:rPr>
              <a:t/>
            </a:r>
            <a:br>
              <a:rPr lang="en-US" altLang="en-US" sz="2000" dirty="0" smtClean="0">
                <a:solidFill>
                  <a:srgbClr val="FF0000"/>
                </a:solidFill>
                <a:latin typeface="Arial Black" panose="020B0A04020102020204" pitchFamily="34" charset="0"/>
              </a:rPr>
            </a:br>
            <a:r>
              <a:rPr lang="en-US" altLang="en-US" sz="2000" dirty="0" smtClean="0">
                <a:solidFill>
                  <a:srgbClr val="FF0000"/>
                </a:solidFill>
                <a:latin typeface="Arial Black" panose="020B0A04020102020204" pitchFamily="34" charset="0"/>
              </a:rPr>
              <a:t>  4,931,754</a:t>
            </a:r>
            <a:r>
              <a:rPr lang="en-US" altLang="en-US" sz="2000" b="1" dirty="0" smtClean="0"/>
              <a:t>  Athletes </a:t>
            </a:r>
          </a:p>
          <a:p>
            <a:pPr>
              <a:lnSpc>
                <a:spcPts val="2700"/>
              </a:lnSpc>
              <a:spcBef>
                <a:spcPct val="0"/>
              </a:spcBef>
              <a:buClr>
                <a:srgbClr val="CD0921"/>
              </a:buClr>
              <a:buNone/>
            </a:pPr>
            <a:r>
              <a:rPr lang="en-US" altLang="en-US" sz="2000" dirty="0" smtClean="0">
                <a:solidFill>
                  <a:srgbClr val="FF0000"/>
                </a:solidFill>
                <a:latin typeface="Arial Black" panose="020B0A04020102020204" pitchFamily="34" charset="0"/>
              </a:rPr>
              <a:t>725,898</a:t>
            </a:r>
            <a:r>
              <a:rPr lang="en-US" altLang="en-US" sz="2000" b="1" dirty="0" smtClean="0"/>
              <a:t>  Unified Partners</a:t>
            </a:r>
            <a:endParaRPr lang="en-US" altLang="en-US" sz="2000" b="1" dirty="0"/>
          </a:p>
          <a:p>
            <a:pPr>
              <a:lnSpc>
                <a:spcPts val="2700"/>
              </a:lnSpc>
              <a:spcBef>
                <a:spcPct val="0"/>
              </a:spcBef>
              <a:buClr>
                <a:srgbClr val="CD0921"/>
              </a:buClr>
              <a:buNone/>
            </a:pPr>
            <a:r>
              <a:rPr lang="en-US" altLang="en-US" sz="1800" b="1" dirty="0" smtClean="0">
                <a:solidFill>
                  <a:srgbClr val="FF0000"/>
                </a:solidFill>
                <a:latin typeface="Arial Black" panose="020B0A04020102020204" pitchFamily="34" charset="0"/>
              </a:rPr>
              <a:t>108,821</a:t>
            </a:r>
            <a:r>
              <a:rPr lang="en-US" altLang="en-US" sz="1800" dirty="0" smtClean="0">
                <a:latin typeface="Arial Black" panose="020B0A04020102020204" pitchFamily="34" charset="0"/>
              </a:rPr>
              <a:t> </a:t>
            </a:r>
            <a:r>
              <a:rPr lang="en-US" altLang="en-US" sz="1800" b="1" dirty="0" smtClean="0"/>
              <a:t>competitions</a:t>
            </a:r>
            <a:r>
              <a:rPr lang="en-US" altLang="en-US" sz="1800" dirty="0"/>
              <a:t>-</a:t>
            </a:r>
            <a:r>
              <a:rPr lang="en-US" altLang="en-US" sz="1800" dirty="0" smtClean="0">
                <a:latin typeface="Arial Black" panose="020B0A04020102020204" pitchFamily="34" charset="0"/>
              </a:rPr>
              <a:t> </a:t>
            </a:r>
            <a:r>
              <a:rPr lang="en-US" altLang="en-US" sz="1800" b="1" dirty="0" smtClean="0">
                <a:solidFill>
                  <a:srgbClr val="FF0000"/>
                </a:solidFill>
                <a:latin typeface="Arial Black" panose="020B0A04020102020204" pitchFamily="34" charset="0"/>
              </a:rPr>
              <a:t>298 </a:t>
            </a:r>
            <a:r>
              <a:rPr lang="en-US" altLang="en-US" sz="1800" b="1" dirty="0" smtClean="0"/>
              <a:t>per </a:t>
            </a:r>
            <a:r>
              <a:rPr lang="en-US" altLang="en-US" sz="1800" b="1" dirty="0"/>
              <a:t>day</a:t>
            </a:r>
          </a:p>
          <a:p>
            <a:pPr algn="ctr">
              <a:lnSpc>
                <a:spcPts val="2700"/>
              </a:lnSpc>
              <a:spcBef>
                <a:spcPct val="0"/>
              </a:spcBef>
              <a:buClr>
                <a:srgbClr val="CD0921"/>
              </a:buClr>
              <a:buFontTx/>
              <a:buNone/>
            </a:pPr>
            <a:r>
              <a:rPr lang="en-US" altLang="en-US" sz="1600" dirty="0"/>
              <a:t>   </a:t>
            </a:r>
            <a:r>
              <a:rPr lang="en-US" altLang="en-US" sz="1600" dirty="0" smtClean="0"/>
              <a:t>*2016 Reach Report from Special Olympics</a:t>
            </a:r>
            <a:endParaRPr lang="en-US" altLang="en-US" sz="2000" dirty="0"/>
          </a:p>
        </p:txBody>
      </p:sp>
      <p:sp>
        <p:nvSpPr>
          <p:cNvPr id="6" name="Rectangle 3"/>
          <p:cNvSpPr txBox="1">
            <a:spLocks noChangeArrowheads="1"/>
          </p:cNvSpPr>
          <p:nvPr/>
        </p:nvSpPr>
        <p:spPr bwMode="auto">
          <a:xfrm>
            <a:off x="4426397" y="3914104"/>
            <a:ext cx="4572000" cy="2743200"/>
          </a:xfrm>
          <a:prstGeom prst="rect">
            <a:avLst/>
          </a:prstGeom>
          <a:noFill/>
          <a:ln w="9525">
            <a:noFill/>
            <a:miter lim="800000"/>
            <a:headEnd/>
            <a:tailEnd/>
          </a:ln>
          <a:scene3d>
            <a:camera prst="orthographicFront">
              <a:rot lat="0" lon="0" rev="0"/>
            </a:camera>
            <a:lightRig rig="twoPt" dir="t"/>
          </a:scene3d>
          <a:sp3d prstMaterial="softEdge">
            <a:bevelT w="63500" h="25400"/>
          </a:sp3d>
        </p:spPr>
        <p:style>
          <a:lnRef idx="0">
            <a:scrgbClr r="0" g="0" b="0"/>
          </a:lnRef>
          <a:fillRef idx="1002">
            <a:schemeClr val="lt1"/>
          </a:fillRef>
          <a:effectRef idx="0">
            <a:scrgbClr r="0" g="0" b="0"/>
          </a:effectRef>
          <a:fontRef idx="major"/>
        </p:style>
        <p:txBody>
          <a:bodyPr/>
          <a:lstStyle/>
          <a:p>
            <a:pPr marL="342900" indent="-342900" eaLnBrk="1" fontAlgn="auto" hangingPunct="1">
              <a:lnSpc>
                <a:spcPct val="90000"/>
              </a:lnSpc>
              <a:spcBef>
                <a:spcPts val="0"/>
              </a:spcBef>
              <a:spcAft>
                <a:spcPts val="0"/>
              </a:spcAft>
              <a:defRPr/>
            </a:pPr>
            <a:endParaRPr lang="en-US" dirty="0">
              <a:latin typeface="+mn-lt"/>
            </a:endParaRPr>
          </a:p>
          <a:p>
            <a:pPr marL="342900" indent="-342900" eaLnBrk="1" fontAlgn="auto" hangingPunct="1">
              <a:lnSpc>
                <a:spcPct val="90000"/>
              </a:lnSpc>
              <a:spcBef>
                <a:spcPts val="0"/>
              </a:spcBef>
              <a:spcAft>
                <a:spcPts val="0"/>
              </a:spcAft>
              <a:buFont typeface="Arial" pitchFamily="34" charset="0"/>
              <a:buChar char="•"/>
              <a:defRPr/>
            </a:pPr>
            <a:r>
              <a:rPr lang="en-US" dirty="0">
                <a:latin typeface="+mn-lt"/>
              </a:rPr>
              <a:t>The world’s leading public health organization for people with intellectual disabilities</a:t>
            </a:r>
          </a:p>
          <a:p>
            <a:pPr marL="342900" indent="-342900" eaLnBrk="1" fontAlgn="auto" hangingPunct="1">
              <a:lnSpc>
                <a:spcPct val="90000"/>
              </a:lnSpc>
              <a:spcBef>
                <a:spcPts val="0"/>
              </a:spcBef>
              <a:spcAft>
                <a:spcPts val="0"/>
              </a:spcAft>
              <a:buFont typeface="Arial" pitchFamily="34" charset="0"/>
              <a:buChar char="•"/>
              <a:defRPr/>
            </a:pPr>
            <a:endParaRPr lang="en-US" dirty="0">
              <a:latin typeface="+mn-lt"/>
            </a:endParaRPr>
          </a:p>
          <a:p>
            <a:pPr marL="342900" indent="-342900" eaLnBrk="1" fontAlgn="auto" hangingPunct="1">
              <a:lnSpc>
                <a:spcPct val="90000"/>
              </a:lnSpc>
              <a:spcBef>
                <a:spcPts val="0"/>
              </a:spcBef>
              <a:spcAft>
                <a:spcPts val="0"/>
              </a:spcAft>
              <a:buFont typeface="Arial" pitchFamily="34" charset="0"/>
              <a:buChar char="•"/>
              <a:defRPr/>
            </a:pPr>
            <a:r>
              <a:rPr lang="en-US" dirty="0">
                <a:latin typeface="+mn-lt"/>
              </a:rPr>
              <a:t>A culture of athlete leadership</a:t>
            </a:r>
          </a:p>
          <a:p>
            <a:pPr marL="342900" indent="-342900" eaLnBrk="1" fontAlgn="auto" hangingPunct="1">
              <a:lnSpc>
                <a:spcPct val="90000"/>
              </a:lnSpc>
              <a:spcBef>
                <a:spcPts val="0"/>
              </a:spcBef>
              <a:spcAft>
                <a:spcPts val="0"/>
              </a:spcAft>
              <a:buFont typeface="Arial" pitchFamily="34" charset="0"/>
              <a:buChar char="•"/>
              <a:defRPr/>
            </a:pPr>
            <a:endParaRPr lang="en-US" dirty="0">
              <a:latin typeface="+mn-lt"/>
            </a:endParaRPr>
          </a:p>
          <a:p>
            <a:pPr marL="342900" indent="-342900" eaLnBrk="1" fontAlgn="auto" hangingPunct="1">
              <a:lnSpc>
                <a:spcPct val="90000"/>
              </a:lnSpc>
              <a:spcBef>
                <a:spcPts val="0"/>
              </a:spcBef>
              <a:spcAft>
                <a:spcPts val="0"/>
              </a:spcAft>
              <a:buFont typeface="Arial" pitchFamily="34" charset="0"/>
              <a:buChar char="•"/>
              <a:defRPr/>
            </a:pPr>
            <a:r>
              <a:rPr lang="en-US" dirty="0">
                <a:latin typeface="+mn-lt"/>
              </a:rPr>
              <a:t>The world’s leading voice in elevating awareness of the needs and abilities of people with intellectual disabilities</a:t>
            </a:r>
          </a:p>
          <a:p>
            <a:pPr marL="342900" indent="-342900" eaLnBrk="1" fontAlgn="auto" hangingPunct="1">
              <a:lnSpc>
                <a:spcPct val="90000"/>
              </a:lnSpc>
              <a:spcBef>
                <a:spcPct val="20000"/>
              </a:spcBef>
              <a:spcAft>
                <a:spcPts val="0"/>
              </a:spcAft>
              <a:buFont typeface="Arial" pitchFamily="34" charset="0"/>
              <a:buChar char="•"/>
              <a:defRPr/>
            </a:pPr>
            <a:endParaRPr lang="en-US" sz="1600" dirty="0">
              <a:latin typeface="+mn-lt"/>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altLang="en-US" b="1" dirty="0"/>
              <a:t>History of Special Olympics Iowa</a:t>
            </a:r>
            <a:br>
              <a:rPr lang="en-US" altLang="en-US" b="1" dirty="0"/>
            </a:br>
            <a:endParaRPr lang="en-US" dirty="0"/>
          </a:p>
        </p:txBody>
      </p:sp>
      <p:sp>
        <p:nvSpPr>
          <p:cNvPr id="19458" name="Rectangle 4"/>
          <p:cNvSpPr>
            <a:spLocks noGrp="1" noChangeArrowheads="1"/>
          </p:cNvSpPr>
          <p:nvPr>
            <p:ph idx="4294967295"/>
          </p:nvPr>
        </p:nvSpPr>
        <p:spPr>
          <a:xfrm>
            <a:off x="533400" y="1570037"/>
            <a:ext cx="8229600" cy="4906963"/>
          </a:xfrm>
        </p:spPr>
        <p:txBody>
          <a:bodyPr/>
          <a:lstStyle/>
          <a:p>
            <a:pPr eaLnBrk="1" hangingPunct="1"/>
            <a:endParaRPr lang="en-US" altLang="en-US" sz="2800" dirty="0" smtClean="0"/>
          </a:p>
          <a:p>
            <a:pPr eaLnBrk="1" hangingPunct="1"/>
            <a:r>
              <a:rPr lang="en-US" altLang="en-US" sz="2600" dirty="0" smtClean="0"/>
              <a:t>Statewide Nonprofit Organization </a:t>
            </a:r>
            <a:r>
              <a:rPr lang="en-US" altLang="en-US" sz="2800" dirty="0" smtClean="0"/>
              <a:t/>
            </a:r>
            <a:br>
              <a:rPr lang="en-US" altLang="en-US" sz="2800" dirty="0" smtClean="0"/>
            </a:br>
            <a:endParaRPr lang="en-US" altLang="en-US" sz="1200" dirty="0" smtClean="0"/>
          </a:p>
          <a:p>
            <a:pPr eaLnBrk="1" hangingPunct="1"/>
            <a:r>
              <a:rPr lang="en-US" altLang="en-US" sz="2600" dirty="0" smtClean="0"/>
              <a:t>Founded in 1968</a:t>
            </a:r>
          </a:p>
          <a:p>
            <a:pPr lvl="1" eaLnBrk="1" hangingPunct="1"/>
            <a:r>
              <a:rPr lang="en-US" altLang="en-US" sz="2000" dirty="0" smtClean="0"/>
              <a:t>Iowa’s 1</a:t>
            </a:r>
            <a:r>
              <a:rPr lang="en-US" altLang="en-US" sz="2000" baseline="30000" dirty="0" smtClean="0"/>
              <a:t>st</a:t>
            </a:r>
            <a:r>
              <a:rPr lang="en-US" altLang="en-US" sz="2000" dirty="0" smtClean="0"/>
              <a:t> team had fewer than 100 participating athletes</a:t>
            </a:r>
            <a:r>
              <a:rPr lang="en-US" altLang="en-US" sz="2400" dirty="0" smtClean="0"/>
              <a:t/>
            </a:r>
            <a:br>
              <a:rPr lang="en-US" altLang="en-US" sz="2400" dirty="0" smtClean="0"/>
            </a:br>
            <a:endParaRPr lang="en-US" altLang="en-US" sz="800" dirty="0" smtClean="0"/>
          </a:p>
          <a:p>
            <a:pPr eaLnBrk="1" hangingPunct="1"/>
            <a:r>
              <a:rPr lang="en-US" altLang="en-US" sz="2600" dirty="0" smtClean="0"/>
              <a:t>State Office building opened in 2004</a:t>
            </a:r>
          </a:p>
          <a:p>
            <a:pPr lvl="1" eaLnBrk="1" hangingPunct="1"/>
            <a:r>
              <a:rPr lang="en-US" altLang="en-US" sz="2000" dirty="0" smtClean="0"/>
              <a:t>Rented office space prior to this</a:t>
            </a:r>
            <a:r>
              <a:rPr lang="en-US" altLang="en-US" sz="2400" dirty="0" smtClean="0"/>
              <a:t/>
            </a:r>
            <a:br>
              <a:rPr lang="en-US" altLang="en-US" sz="2400" dirty="0" smtClean="0"/>
            </a:br>
            <a:endParaRPr lang="en-US" altLang="en-US" sz="800" dirty="0" smtClean="0"/>
          </a:p>
          <a:p>
            <a:pPr eaLnBrk="1" hangingPunct="1"/>
            <a:r>
              <a:rPr lang="en-US" altLang="en-US" sz="2600" dirty="0" smtClean="0"/>
              <a:t>Currently providing over 14,500 athlete experiences to individuals with intellectual disabilities and Unified Sports Partners in all 99 counties of Iowa</a:t>
            </a:r>
          </a:p>
          <a:p>
            <a:pPr algn="ctr" eaLnBrk="1" hangingPunct="1"/>
            <a:r>
              <a:rPr lang="en-US" altLang="en-US" sz="1600" dirty="0" smtClean="0"/>
              <a:t>*2017 Special Olympics Iowa Reach Report</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2590800" y="3587750"/>
            <a:ext cx="4267200" cy="1600200"/>
          </a:xfrm>
          <a:prstGeom prst="rect">
            <a:avLst/>
          </a:prstGeom>
        </p:spPr>
        <p:txBody>
          <a:bodyPr/>
          <a:lstStyle/>
          <a:p>
            <a:pPr marL="342900" indent="-342900" algn="ctr" eaLnBrk="1" hangingPunct="1">
              <a:lnSpc>
                <a:spcPct val="80000"/>
              </a:lnSpc>
              <a:spcBef>
                <a:spcPct val="20000"/>
              </a:spcBef>
              <a:defRPr/>
            </a:pPr>
            <a:endParaRPr lang="en-US" sz="3600" b="1" kern="0" dirty="0">
              <a:solidFill>
                <a:schemeClr val="bg1"/>
              </a:solidFill>
              <a:latin typeface="+mj-lt"/>
            </a:endParaRPr>
          </a:p>
          <a:p>
            <a:pPr marL="342900" indent="-342900" algn="ctr" eaLnBrk="1" hangingPunct="1">
              <a:lnSpc>
                <a:spcPct val="80000"/>
              </a:lnSpc>
              <a:spcBef>
                <a:spcPct val="20000"/>
              </a:spcBef>
              <a:defRPr/>
            </a:pPr>
            <a:r>
              <a:rPr lang="en-US" sz="4000" b="1" kern="0" dirty="0">
                <a:solidFill>
                  <a:schemeClr val="bg1"/>
                </a:solidFill>
                <a:latin typeface="+mj-lt"/>
              </a:rPr>
              <a:t>Who We Serve</a:t>
            </a:r>
          </a:p>
          <a:p>
            <a:pPr marL="342900" indent="-342900" eaLnBrk="1" hangingPunct="1">
              <a:lnSpc>
                <a:spcPct val="80000"/>
              </a:lnSpc>
              <a:spcBef>
                <a:spcPct val="20000"/>
              </a:spcBef>
              <a:buFontTx/>
              <a:buChar char="•"/>
              <a:defRPr/>
            </a:pPr>
            <a:endParaRPr lang="en-US" sz="2800" kern="0" dirty="0">
              <a:solidFill>
                <a:schemeClr val="bg1"/>
              </a:solidFill>
              <a:latin typeface="+mn-lt"/>
            </a:endParaRPr>
          </a:p>
        </p:txBody>
      </p:sp>
      <p:pic>
        <p:nvPicPr>
          <p:cNvPr id="2150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419100"/>
            <a:ext cx="3375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altLang="en-US" b="1" dirty="0"/>
              <a:t>Who can participate?</a:t>
            </a:r>
            <a:r>
              <a:rPr lang="en-US" altLang="en-US" dirty="0"/>
              <a:t> </a:t>
            </a:r>
            <a:br>
              <a:rPr lang="en-US" altLang="en-US" dirty="0"/>
            </a:br>
            <a:endParaRPr lang="en-US" dirty="0"/>
          </a:p>
        </p:txBody>
      </p:sp>
      <p:sp>
        <p:nvSpPr>
          <p:cNvPr id="22530" name="Rectangle 3"/>
          <p:cNvSpPr>
            <a:spLocks noGrp="1" noChangeArrowheads="1"/>
          </p:cNvSpPr>
          <p:nvPr>
            <p:ph idx="4294967295"/>
          </p:nvPr>
        </p:nvSpPr>
        <p:spPr>
          <a:xfrm>
            <a:off x="533400" y="1371600"/>
            <a:ext cx="8229600" cy="5029200"/>
          </a:xfrm>
        </p:spPr>
        <p:txBody>
          <a:bodyPr/>
          <a:lstStyle/>
          <a:p>
            <a:pPr algn="ctr" eaLnBrk="1" hangingPunct="1">
              <a:lnSpc>
                <a:spcPct val="80000"/>
              </a:lnSpc>
              <a:buFontTx/>
              <a:buNone/>
            </a:pPr>
            <a:endParaRPr lang="en-US" altLang="en-US" sz="2600" dirty="0" smtClean="0"/>
          </a:p>
          <a:p>
            <a:r>
              <a:rPr lang="en-US" altLang="en-US" sz="2600" dirty="0" smtClean="0"/>
              <a:t>An individual with a medically diagnosed intellectual disability</a:t>
            </a:r>
            <a:br>
              <a:rPr lang="en-US" altLang="en-US" sz="2600" dirty="0" smtClean="0"/>
            </a:br>
            <a:endParaRPr lang="en-US" altLang="en-US" sz="1200" dirty="0" smtClean="0"/>
          </a:p>
          <a:p>
            <a:r>
              <a:rPr lang="en-US" altLang="en-US" sz="2600" dirty="0" smtClean="0"/>
              <a:t>Individuals without an intellectual disability can participate as Unified Sports® Partners</a:t>
            </a:r>
            <a:br>
              <a:rPr lang="en-US" altLang="en-US" sz="2600" dirty="0" smtClean="0"/>
            </a:br>
            <a:endParaRPr lang="en-US" altLang="en-US" sz="1200" dirty="0" smtClean="0"/>
          </a:p>
          <a:p>
            <a:r>
              <a:rPr lang="en-US" altLang="en-US" sz="2600" dirty="0"/>
              <a:t>Young Athletes Program for those 2 </a:t>
            </a:r>
            <a:r>
              <a:rPr lang="en-US" altLang="en-US" sz="2600" dirty="0" smtClean="0"/>
              <a:t>– </a:t>
            </a:r>
            <a:r>
              <a:rPr lang="en-US" altLang="en-US" sz="2600" dirty="0"/>
              <a:t>7 years of age to learn skills and gain introduction to sports</a:t>
            </a:r>
            <a:r>
              <a:rPr lang="en-US" altLang="en-US" sz="2600" dirty="0" smtClean="0"/>
              <a:t>.</a:t>
            </a:r>
            <a:br>
              <a:rPr lang="en-US" altLang="en-US" sz="2600" dirty="0" smtClean="0"/>
            </a:br>
            <a:endParaRPr lang="en-US" altLang="en-US" sz="1200" dirty="0" smtClean="0"/>
          </a:p>
          <a:p>
            <a:r>
              <a:rPr lang="en-US" altLang="en-US" sz="2600" dirty="0" smtClean="0"/>
              <a:t>Must be 8 years of age or older to participate in competitions </a:t>
            </a:r>
          </a:p>
          <a:p>
            <a:pPr lvl="1"/>
            <a:r>
              <a:rPr lang="en-US" altLang="en-US" sz="2400" dirty="0" smtClean="0"/>
              <a:t>No ending age limit</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By the Numbers</a:t>
            </a:r>
            <a:endParaRPr lang="en-US" b="1" dirty="0"/>
          </a:p>
        </p:txBody>
      </p:sp>
      <p:sp>
        <p:nvSpPr>
          <p:cNvPr id="70659" name="Rectangle 3"/>
          <p:cNvSpPr>
            <a:spLocks noGrp="1" noChangeArrowheads="1"/>
          </p:cNvSpPr>
          <p:nvPr>
            <p:ph idx="4294967295"/>
          </p:nvPr>
        </p:nvSpPr>
        <p:spPr>
          <a:xfrm>
            <a:off x="457200" y="1676400"/>
            <a:ext cx="8229600" cy="5029200"/>
          </a:xfrm>
        </p:spPr>
        <p:txBody>
          <a:bodyPr/>
          <a:lstStyle/>
          <a:p>
            <a:pPr eaLnBrk="1" hangingPunct="1">
              <a:lnSpc>
                <a:spcPct val="80000"/>
              </a:lnSpc>
              <a:spcAft>
                <a:spcPts val="600"/>
              </a:spcAft>
              <a:defRPr/>
            </a:pPr>
            <a:r>
              <a:rPr lang="en-US" sz="2600" dirty="0" smtClean="0"/>
              <a:t>14,961 Athletes</a:t>
            </a:r>
          </a:p>
          <a:p>
            <a:pPr eaLnBrk="1" hangingPunct="1">
              <a:lnSpc>
                <a:spcPct val="80000"/>
              </a:lnSpc>
              <a:spcAft>
                <a:spcPts val="600"/>
              </a:spcAft>
              <a:defRPr/>
            </a:pPr>
            <a:r>
              <a:rPr lang="en-US" sz="2600" dirty="0" smtClean="0"/>
              <a:t>18,625 Volunteers</a:t>
            </a:r>
          </a:p>
          <a:p>
            <a:pPr eaLnBrk="1" hangingPunct="1">
              <a:lnSpc>
                <a:spcPct val="80000"/>
              </a:lnSpc>
              <a:spcAft>
                <a:spcPts val="600"/>
              </a:spcAft>
              <a:defRPr/>
            </a:pPr>
            <a:r>
              <a:rPr lang="en-US" sz="2600" dirty="0" smtClean="0"/>
              <a:t>23 Olympic Style Sports</a:t>
            </a:r>
          </a:p>
          <a:p>
            <a:pPr marL="0" indent="0" eaLnBrk="1" hangingPunct="1">
              <a:lnSpc>
                <a:spcPct val="80000"/>
              </a:lnSpc>
              <a:buFontTx/>
              <a:buNone/>
              <a:defRPr/>
            </a:pPr>
            <a:endParaRPr lang="en-US" sz="2000" dirty="0" smtClean="0"/>
          </a:p>
          <a:p>
            <a:pPr marL="0" indent="0" eaLnBrk="1" hangingPunct="1">
              <a:lnSpc>
                <a:spcPct val="80000"/>
              </a:lnSpc>
              <a:buFontTx/>
              <a:buNone/>
              <a:defRPr/>
            </a:pPr>
            <a:r>
              <a:rPr lang="en-US" sz="1800" dirty="0" smtClean="0"/>
              <a:t>*2017 Special Olympics Iowa Reach Report</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9118</TotalTime>
  <Words>1256</Words>
  <Application>Microsoft Office PowerPoint</Application>
  <PresentationFormat>On-screen Show (4:3)</PresentationFormat>
  <Paragraphs>400</Paragraphs>
  <Slides>40</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Arial Black</vt:lpstr>
      <vt:lpstr>Engravers MT</vt:lpstr>
      <vt:lpstr>Default Design</vt:lpstr>
      <vt:lpstr>PowerPoint Presentation</vt:lpstr>
      <vt:lpstr>PowerPoint Presentation</vt:lpstr>
      <vt:lpstr>Mission Statement </vt:lpstr>
      <vt:lpstr>History of Special Olympics International</vt:lpstr>
      <vt:lpstr>Worldwide Movement</vt:lpstr>
      <vt:lpstr>History of Special Olympics Iowa </vt:lpstr>
      <vt:lpstr>PowerPoint Presentation</vt:lpstr>
      <vt:lpstr>Who can participate?  </vt:lpstr>
      <vt:lpstr>By the Numbers</vt:lpstr>
      <vt:lpstr>Summer Games  </vt:lpstr>
      <vt:lpstr>Winter Games </vt:lpstr>
      <vt:lpstr>Mid-Winter Tournament </vt:lpstr>
      <vt:lpstr>Additional State Competitions</vt:lpstr>
      <vt:lpstr>Challenge Days </vt:lpstr>
      <vt:lpstr>Unified Programs </vt:lpstr>
      <vt:lpstr>Unified Programs </vt:lpstr>
      <vt:lpstr>Young Athletes Play Days  </vt:lpstr>
      <vt:lpstr>Athlete Leadership Program  (ALP) </vt:lpstr>
      <vt:lpstr>Athlete Leadership Workshop </vt:lpstr>
      <vt:lpstr>Global Messengers </vt:lpstr>
      <vt:lpstr>Healthy Athletes </vt:lpstr>
      <vt:lpstr>Healthy Athletes </vt:lpstr>
      <vt:lpstr>Unified Champion Schools </vt:lpstr>
      <vt:lpstr>PowerPoint Presentation</vt:lpstr>
      <vt:lpstr>Area Directors </vt:lpstr>
      <vt:lpstr>Volunteer Partners </vt:lpstr>
      <vt:lpstr>PowerPoint Presentation</vt:lpstr>
      <vt:lpstr>2018 Budgeted Revenue</vt:lpstr>
      <vt:lpstr>Development</vt:lpstr>
      <vt:lpstr>PowerPoint Presentation</vt:lpstr>
      <vt:lpstr>PowerPoint Presentation</vt:lpstr>
      <vt:lpstr>PowerPoint Presentation</vt:lpstr>
      <vt:lpstr>PowerPoint Presentation</vt:lpstr>
      <vt:lpstr>PowerPoint Presentation</vt:lpstr>
      <vt:lpstr>Functions of a Board </vt:lpstr>
      <vt:lpstr>PowerPoint Presentation</vt:lpstr>
      <vt:lpstr>Board Forms/Training </vt:lpstr>
      <vt:lpstr>PowerPoint Presentation</vt:lpstr>
      <vt:lpstr>PowerPoint Presentation</vt:lpstr>
      <vt:lpstr>PowerPoint Presentation</vt:lpstr>
    </vt:vector>
  </TitlesOfParts>
  <Company>Special Olympics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 Wright</dc:creator>
  <cp:lastModifiedBy>Elin Phipps</cp:lastModifiedBy>
  <cp:revision>743</cp:revision>
  <cp:lastPrinted>2018-08-30T20:28:09Z</cp:lastPrinted>
  <dcterms:created xsi:type="dcterms:W3CDTF">2005-02-18T19:43:28Z</dcterms:created>
  <dcterms:modified xsi:type="dcterms:W3CDTF">2018-09-05T14:05:43Z</dcterms:modified>
</cp:coreProperties>
</file>