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799" r:id="rId2"/>
    <p:sldId id="914" r:id="rId3"/>
    <p:sldId id="976" r:id="rId4"/>
    <p:sldId id="974" r:id="rId5"/>
    <p:sldId id="983" r:id="rId6"/>
    <p:sldId id="990" r:id="rId7"/>
    <p:sldId id="989" r:id="rId8"/>
    <p:sldId id="986" r:id="rId9"/>
    <p:sldId id="987" r:id="rId10"/>
    <p:sldId id="991" r:id="rId11"/>
  </p:sldIdLst>
  <p:sldSz cx="9601200" cy="6858000"/>
  <p:notesSz cx="7315200" cy="96012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rgbClr val="626366"/>
        </a:solidFill>
        <a:latin typeface="Verdana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rgbClr val="626366"/>
        </a:solidFill>
        <a:latin typeface="Verdana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rgbClr val="626366"/>
        </a:solidFill>
        <a:latin typeface="Verdana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rgbClr val="626366"/>
        </a:solidFill>
        <a:latin typeface="Verdana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rgbClr val="626366"/>
        </a:solidFill>
        <a:latin typeface="Verdan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rgbClr val="626366"/>
        </a:solidFill>
        <a:latin typeface="Verdan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rgbClr val="626366"/>
        </a:solidFill>
        <a:latin typeface="Verdan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rgbClr val="626366"/>
        </a:solidFill>
        <a:latin typeface="Verdan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rgbClr val="626366"/>
        </a:solidFill>
        <a:latin typeface="Verdana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669900"/>
    <a:srgbClr val="EFFB53"/>
    <a:srgbClr val="688FCF"/>
    <a:srgbClr val="824A91"/>
    <a:srgbClr val="F4FC88"/>
    <a:srgbClr val="ABC474"/>
    <a:srgbClr val="F2E2BD"/>
    <a:srgbClr val="C2B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84" autoAdjust="0"/>
    <p:restoredTop sz="69719" autoAdjust="0"/>
  </p:normalViewPr>
  <p:slideViewPr>
    <p:cSldViewPr>
      <p:cViewPr varScale="1">
        <p:scale>
          <a:sx n="79" d="100"/>
          <a:sy n="79" d="100"/>
        </p:scale>
        <p:origin x="816" y="78"/>
      </p:cViewPr>
      <p:guideLst>
        <p:guide orient="horz" pos="216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86294" cy="472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MS PGothic"/>
                <a:cs typeface="MS PGothic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762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2182" y="0"/>
            <a:ext cx="3186294" cy="472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/>
                <a:cs typeface="MS PGothic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76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1498"/>
            <a:ext cx="3186294" cy="472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MS PGothic"/>
                <a:cs typeface="MS PGothic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76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2182" y="9141498"/>
            <a:ext cx="3186294" cy="472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/>
                <a:cs typeface="MS PGothic"/>
              </a:defRPr>
            </a:lvl1pPr>
          </a:lstStyle>
          <a:p>
            <a:pPr>
              <a:defRPr/>
            </a:pPr>
            <a:fld id="{7159589D-EEE8-4AFA-8443-0501BCEDF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0371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699" cy="481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8" tIns="48328" rIns="96658" bIns="48328" numCol="1" anchor="t" anchorCtr="0" compatLnSpc="1">
            <a:prstTxWarp prst="textNoShape">
              <a:avLst/>
            </a:prstTxWarp>
          </a:bodyPr>
          <a:lstStyle>
            <a:lvl1pPr defTabSz="966556">
              <a:defRPr sz="1200">
                <a:solidFill>
                  <a:schemeClr val="tx1"/>
                </a:solidFill>
                <a:ea typeface="MS PGothic"/>
                <a:cs typeface="MS PGothic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502" y="0"/>
            <a:ext cx="3169699" cy="481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8" tIns="48328" rIns="96658" bIns="48328" numCol="1" anchor="t" anchorCtr="0" compatLnSpc="1">
            <a:prstTxWarp prst="textNoShape">
              <a:avLst/>
            </a:prstTxWarp>
          </a:bodyPr>
          <a:lstStyle>
            <a:lvl1pPr algn="r" defTabSz="966556">
              <a:defRPr sz="1200">
                <a:solidFill>
                  <a:schemeClr val="tx1"/>
                </a:solidFill>
                <a:ea typeface="MS PGothic"/>
                <a:cs typeface="MS PGothic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6650" y="719138"/>
            <a:ext cx="50419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803" y="4560898"/>
            <a:ext cx="5363595" cy="432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8" tIns="48328" rIns="96658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56"/>
            <a:ext cx="3169699" cy="481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8" tIns="48328" rIns="96658" bIns="48328" numCol="1" anchor="b" anchorCtr="0" compatLnSpc="1">
            <a:prstTxWarp prst="textNoShape">
              <a:avLst/>
            </a:prstTxWarp>
          </a:bodyPr>
          <a:lstStyle>
            <a:lvl1pPr defTabSz="966556">
              <a:defRPr sz="1200">
                <a:solidFill>
                  <a:schemeClr val="tx1"/>
                </a:solidFill>
                <a:ea typeface="MS PGothic"/>
                <a:cs typeface="MS PGothic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502" y="9120156"/>
            <a:ext cx="3169699" cy="481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8" tIns="48328" rIns="96658" bIns="48328" numCol="1" anchor="b" anchorCtr="0" compatLnSpc="1">
            <a:prstTxWarp prst="textNoShape">
              <a:avLst/>
            </a:prstTxWarp>
          </a:bodyPr>
          <a:lstStyle>
            <a:lvl1pPr algn="r" defTabSz="966556">
              <a:defRPr sz="1200">
                <a:solidFill>
                  <a:schemeClr val="tx1"/>
                </a:solidFill>
                <a:ea typeface="MS PGothic"/>
                <a:cs typeface="MS PGothic"/>
              </a:defRPr>
            </a:lvl1pPr>
          </a:lstStyle>
          <a:p>
            <a:pPr>
              <a:defRPr/>
            </a:pPr>
            <a:fld id="{BC29C85C-5363-497C-B92B-F834C34772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5397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MS PGothic"/>
        <a:cs typeface="MS PGothic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MS PGothic"/>
        <a:cs typeface="MS PGothic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MS PGothic"/>
        <a:cs typeface="MS PGothic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MS PGothic"/>
        <a:cs typeface="MS PGothic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MS PGothic"/>
        <a:cs typeface="MS PGothic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MS PGothic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29C85C-5363-497C-B92B-F834C34772D6}" type="slidenum">
              <a:rPr lang="en-US" smtClean="0"/>
              <a:pPr>
                <a:defRPr/>
              </a:pPr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2193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29C85C-5363-497C-B92B-F834C34772D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123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29C85C-5363-497C-B92B-F834C34772D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123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29C85C-5363-497C-B92B-F834C34772D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123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29C85C-5363-497C-B92B-F834C34772D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123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29C85C-5363-497C-B92B-F834C34772D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123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29C85C-5363-497C-B92B-F834C34772D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1233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29C85C-5363-497C-B92B-F834C34772D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334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29C85C-5363-497C-B92B-F834C34772D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1233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29C85C-5363-497C-B92B-F834C34772D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123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554038" y="3430588"/>
            <a:ext cx="57753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a typeface="MS PGothic"/>
              <a:cs typeface="MS PGothic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5613" y="1360488"/>
            <a:ext cx="6273800" cy="1933575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4663" y="3624263"/>
            <a:ext cx="6253162" cy="1752600"/>
          </a:xfrm>
        </p:spPr>
        <p:txBody>
          <a:bodyPr tIns="0"/>
          <a:lstStyle>
            <a:lvl1pPr marL="0" indent="0">
              <a:buFont typeface="Wingdings" pitchFamily="2" charset="2"/>
              <a:buNone/>
              <a:defRPr b="1">
                <a:latin typeface="Georgia" pitchFamily="18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7F521-D7DB-420D-B8E6-CD113619CB23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9600" y="187325"/>
            <a:ext cx="2166938" cy="6270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7325"/>
            <a:ext cx="6350000" cy="6270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4F371-037A-4B4F-AB2D-E1EA53A5F654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4479E-401B-48A2-B685-8C70EBEECE24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825" y="4406900"/>
            <a:ext cx="8161338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825" y="2906713"/>
            <a:ext cx="8161338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08698-CAC2-4DC4-8A3C-BBBB992593E5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8788" y="1371600"/>
            <a:ext cx="4257675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8863" y="1371600"/>
            <a:ext cx="4257675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50045-EBC2-4EC7-8F70-7EAFCE45177E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74638"/>
            <a:ext cx="864235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425" y="1535113"/>
            <a:ext cx="4243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425" y="2174875"/>
            <a:ext cx="4243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535113"/>
            <a:ext cx="42449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174875"/>
            <a:ext cx="42449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D3474-7E6D-4BAC-9DC0-1B28D954187A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01CE5-89F3-44F5-96B5-ADB86054E54E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E8967-40EE-4BF2-AF3D-12EC2E614BAA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73050"/>
            <a:ext cx="315912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438" y="273050"/>
            <a:ext cx="53673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425" y="1435100"/>
            <a:ext cx="315912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C414D-DD02-4759-88A7-DE8A5FC362F9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188" y="4800600"/>
            <a:ext cx="576103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188" y="612775"/>
            <a:ext cx="576103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188" y="5367338"/>
            <a:ext cx="576103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6DD17-B19C-438D-9516-E933E9FBB262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7325"/>
            <a:ext cx="86677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8788" y="1371600"/>
            <a:ext cx="8667750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10625" y="6657975"/>
            <a:ext cx="8572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a typeface="MS PGothic"/>
                <a:cs typeface="MS PGothic"/>
              </a:defRPr>
            </a:lvl1pPr>
          </a:lstStyle>
          <a:p>
            <a:pPr>
              <a:defRPr/>
            </a:pPr>
            <a:fld id="{1D396FF7-80B7-4A5E-AF66-87FD8A4F0203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Georgia" pitchFamily="18" charset="0"/>
          <a:ea typeface="MS PGothic"/>
          <a:cs typeface="MS PGothic"/>
        </a:defRPr>
      </a:lvl2pPr>
      <a:lvl3pPr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Georgia" pitchFamily="18" charset="0"/>
          <a:ea typeface="MS PGothic"/>
          <a:cs typeface="MS PGothic"/>
        </a:defRPr>
      </a:lvl3pPr>
      <a:lvl4pPr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Georgia" pitchFamily="18" charset="0"/>
          <a:ea typeface="MS PGothic"/>
          <a:cs typeface="MS PGothic"/>
        </a:defRPr>
      </a:lvl4pPr>
      <a:lvl5pPr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Georgia" pitchFamily="18" charset="0"/>
          <a:ea typeface="MS PGothic"/>
          <a:cs typeface="MS PGothic"/>
        </a:defRPr>
      </a:lvl5pPr>
      <a:lvl6pPr marL="457200" algn="l" rtl="0" fontAlgn="base">
        <a:lnSpc>
          <a:spcPct val="10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Georgia" pitchFamily="18" charset="0"/>
          <a:ea typeface="MS PGothic"/>
          <a:cs typeface="MS PGothic"/>
        </a:defRPr>
      </a:lvl6pPr>
      <a:lvl7pPr marL="914400" algn="l" rtl="0" fontAlgn="base">
        <a:lnSpc>
          <a:spcPct val="10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Georgia" pitchFamily="18" charset="0"/>
          <a:ea typeface="MS PGothic"/>
          <a:cs typeface="MS PGothic"/>
        </a:defRPr>
      </a:lvl7pPr>
      <a:lvl8pPr marL="1371600" algn="l" rtl="0" fontAlgn="base">
        <a:lnSpc>
          <a:spcPct val="10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Georgia" pitchFamily="18" charset="0"/>
          <a:ea typeface="MS PGothic"/>
          <a:cs typeface="MS PGothic"/>
        </a:defRPr>
      </a:lvl8pPr>
      <a:lvl9pPr marL="1828800" algn="l" rtl="0" fontAlgn="base">
        <a:lnSpc>
          <a:spcPct val="10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Georgia" pitchFamily="18" charset="0"/>
          <a:ea typeface="MS PGothic"/>
          <a:cs typeface="MS PGothic"/>
        </a:defRPr>
      </a:lvl9pPr>
    </p:titleStyle>
    <p:bodyStyle>
      <a:lvl1pPr marL="2857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25425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981075" indent="-23336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266825" indent="-1714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173038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  <a:ea typeface="+mn-ea"/>
          <a:cs typeface="+mn-cs"/>
        </a:defRPr>
      </a:lvl5pPr>
      <a:lvl6pPr marL="2011363" indent="-173038" algn="l" rtl="0" fontAlgn="base">
        <a:lnSpc>
          <a:spcPct val="120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  <a:ea typeface="+mn-ea"/>
          <a:cs typeface="+mn-cs"/>
        </a:defRPr>
      </a:lvl6pPr>
      <a:lvl7pPr marL="2468563" indent="-173038" algn="l" rtl="0" fontAlgn="base">
        <a:lnSpc>
          <a:spcPct val="120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  <a:ea typeface="+mn-ea"/>
          <a:cs typeface="+mn-cs"/>
        </a:defRPr>
      </a:lvl7pPr>
      <a:lvl8pPr marL="2925763" indent="-173038" algn="l" rtl="0" fontAlgn="base">
        <a:lnSpc>
          <a:spcPct val="120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  <a:ea typeface="+mn-ea"/>
          <a:cs typeface="+mn-cs"/>
        </a:defRPr>
      </a:lvl8pPr>
      <a:lvl9pPr marL="3382963" indent="-173038" algn="l" rtl="0" fontAlgn="base">
        <a:lnSpc>
          <a:spcPct val="120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0" y="-21427"/>
            <a:ext cx="9601200" cy="4191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3600" dirty="0">
              <a:solidFill>
                <a:schemeClr val="accent4"/>
              </a:solidFill>
              <a:ea typeface="MS PGothic"/>
              <a:cs typeface="MS PGothic"/>
            </a:endParaRPr>
          </a:p>
          <a:p>
            <a:pPr>
              <a:defRPr/>
            </a:pPr>
            <a:r>
              <a:rPr lang="en-US" sz="4400" dirty="0">
                <a:solidFill>
                  <a:schemeClr val="bg1"/>
                </a:solidFill>
                <a:ea typeface="MS PGothic"/>
                <a:cs typeface="MS PGothic"/>
              </a:rPr>
              <a:t>  </a:t>
            </a:r>
          </a:p>
          <a:p>
            <a:pPr>
              <a:defRPr/>
            </a:pPr>
            <a:endParaRPr lang="en-US" sz="4400" dirty="0">
              <a:solidFill>
                <a:schemeClr val="bg1"/>
              </a:solidFill>
              <a:ea typeface="MS PGothic"/>
              <a:cs typeface="MS PGothic"/>
            </a:endParaRPr>
          </a:p>
          <a:p>
            <a:pPr>
              <a:defRPr/>
            </a:pPr>
            <a:r>
              <a:rPr lang="en-US" sz="3200" dirty="0">
                <a:solidFill>
                  <a:schemeClr val="bg1"/>
                </a:solidFill>
                <a:ea typeface="MS PGothic"/>
                <a:cs typeface="MS PGothic"/>
              </a:rPr>
              <a:t>   </a:t>
            </a:r>
            <a:endParaRPr lang="en-US" sz="3200" dirty="0" smtClean="0">
              <a:solidFill>
                <a:schemeClr val="bg1"/>
              </a:solidFill>
              <a:ea typeface="MS PGothic"/>
              <a:cs typeface="MS PGothic"/>
            </a:endParaRPr>
          </a:p>
          <a:p>
            <a:pPr algn="ctr">
              <a:defRPr/>
            </a:pPr>
            <a:r>
              <a:rPr lang="en-US" sz="2800" b="1" dirty="0" smtClean="0">
                <a:solidFill>
                  <a:schemeClr val="bg1"/>
                </a:solidFill>
                <a:ea typeface="MS PGothic"/>
                <a:cs typeface="MS PGothic"/>
              </a:rPr>
              <a:t>Strategic Plan</a:t>
            </a:r>
          </a:p>
          <a:p>
            <a:pPr algn="ctr">
              <a:defRPr/>
            </a:pPr>
            <a:endParaRPr lang="en-US" sz="2800" b="1" dirty="0" smtClean="0">
              <a:solidFill>
                <a:schemeClr val="bg1"/>
              </a:solidFill>
              <a:ea typeface="MS PGothic"/>
              <a:cs typeface="MS PGothic"/>
            </a:endParaRPr>
          </a:p>
          <a:p>
            <a:pPr algn="ctr">
              <a:defRPr/>
            </a:pPr>
            <a:r>
              <a:rPr lang="en-US" sz="2800" b="1" dirty="0" smtClean="0">
                <a:solidFill>
                  <a:schemeClr val="bg1"/>
                </a:solidFill>
                <a:ea typeface="MS PGothic"/>
                <a:cs typeface="MS PGothic"/>
              </a:rPr>
              <a:t>Committee Priorities for 2016</a:t>
            </a:r>
          </a:p>
          <a:p>
            <a:pPr algn="ctr">
              <a:defRPr/>
            </a:pPr>
            <a:endParaRPr lang="en-US" sz="2400" i="1" dirty="0" smtClean="0">
              <a:solidFill>
                <a:schemeClr val="bg1"/>
              </a:solidFill>
              <a:ea typeface="MS PGothic"/>
              <a:cs typeface="MS PGothic"/>
            </a:endParaRPr>
          </a:p>
          <a:p>
            <a:pPr>
              <a:defRPr/>
            </a:pPr>
            <a:endParaRPr lang="en-US" sz="2400" dirty="0">
              <a:solidFill>
                <a:schemeClr val="bg1"/>
              </a:solidFill>
              <a:ea typeface="MS PGothic"/>
              <a:cs typeface="MS PGothic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4191000"/>
            <a:ext cx="9601200" cy="0"/>
          </a:xfrm>
          <a:prstGeom prst="line">
            <a:avLst/>
          </a:prstGeom>
          <a:ln w="50800"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2438400" y="4267200"/>
            <a:ext cx="4800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i="1" dirty="0" smtClean="0">
                <a:solidFill>
                  <a:srgbClr val="CC0000"/>
                </a:solidFill>
              </a:rPr>
              <a:t>Revealing the champion in all of us.</a:t>
            </a:r>
            <a:endParaRPr lang="en-US" b="1" i="1" dirty="0">
              <a:solidFill>
                <a:srgbClr val="CC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0" y="762000"/>
            <a:ext cx="624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68" r="14550"/>
          <a:stretch/>
        </p:blipFill>
        <p:spPr>
          <a:xfrm>
            <a:off x="5486400" y="4681955"/>
            <a:ext cx="1490712" cy="193517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73"/>
          <a:stretch/>
        </p:blipFill>
        <p:spPr>
          <a:xfrm>
            <a:off x="4188506" y="4681954"/>
            <a:ext cx="1258345" cy="19351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377" y="121919"/>
            <a:ext cx="2201223" cy="208788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267200"/>
            <a:ext cx="2286000" cy="13431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5331422"/>
            <a:ext cx="1447800" cy="129032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30" t="13580" r="29998"/>
          <a:stretch/>
        </p:blipFill>
        <p:spPr>
          <a:xfrm>
            <a:off x="2590800" y="4681955"/>
            <a:ext cx="1567618" cy="194744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73"/>
          <a:stretch/>
        </p:blipFill>
        <p:spPr>
          <a:xfrm>
            <a:off x="7086600" y="4267200"/>
            <a:ext cx="2362200" cy="138847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218367"/>
            <a:ext cx="1485571" cy="141103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 bwMode="auto">
          <a:xfrm>
            <a:off x="0" y="304800"/>
            <a:ext cx="9601200" cy="0"/>
          </a:xfrm>
          <a:prstGeom prst="line">
            <a:avLst/>
          </a:prstGeom>
          <a:ln w="50800">
            <a:solidFill>
              <a:schemeClr val="tx2">
                <a:alpha val="61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123" name="Rectangle 2"/>
          <p:cNvSpPr txBox="1">
            <a:spLocks noChangeArrowheads="1"/>
          </p:cNvSpPr>
          <p:nvPr/>
        </p:nvSpPr>
        <p:spPr bwMode="auto">
          <a:xfrm>
            <a:off x="152400" y="533400"/>
            <a:ext cx="89169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</a:rPr>
              <a:t>Next Steps</a:t>
            </a:r>
          </a:p>
          <a:p>
            <a:pPr algn="ctr" eaLnBrk="1" hangingPunct="1"/>
            <a:endParaRPr lang="en-US" sz="36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143000" y="1689998"/>
            <a:ext cx="7315200" cy="3618939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Take the Goals we agreed upon for 2016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Expand on those at the Retreat on March 1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Set specific goals for each committee at the Retreat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Determine how to measure our results/success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en-US" sz="2200" dirty="0" smtClean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9362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 bwMode="auto">
          <a:xfrm>
            <a:off x="0" y="304800"/>
            <a:ext cx="9601200" cy="0"/>
          </a:xfrm>
          <a:prstGeom prst="line">
            <a:avLst/>
          </a:prstGeom>
          <a:ln w="50800">
            <a:solidFill>
              <a:schemeClr val="tx2">
                <a:alpha val="61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123" name="Rectangle 2"/>
          <p:cNvSpPr txBox="1">
            <a:spLocks noChangeArrowheads="1"/>
          </p:cNvSpPr>
          <p:nvPr/>
        </p:nvSpPr>
        <p:spPr bwMode="auto">
          <a:xfrm>
            <a:off x="152400" y="533400"/>
            <a:ext cx="89169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</a:rPr>
              <a:t>Process Reminder from 2015</a:t>
            </a:r>
          </a:p>
          <a:p>
            <a:pPr algn="ctr" eaLnBrk="1" hangingPunct="1"/>
            <a:endParaRPr lang="en-US" sz="36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219200" y="1524000"/>
            <a:ext cx="7315200" cy="463460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endParaRPr lang="en-US" sz="2200" i="1" dirty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200" i="1" dirty="0" smtClean="0">
                <a:solidFill>
                  <a:schemeClr val="bg1"/>
                </a:solidFill>
              </a:rPr>
              <a:t>Committees met to generate ideas for greater engagement/involvement 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200" i="1" dirty="0" smtClean="0">
                <a:solidFill>
                  <a:schemeClr val="bg1"/>
                </a:solidFill>
              </a:rPr>
              <a:t>Ideas generated were discussed by a group consisting of all committee chairs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200" i="1" dirty="0" smtClean="0">
                <a:solidFill>
                  <a:schemeClr val="bg1"/>
                </a:solidFill>
              </a:rPr>
              <a:t>Two main goals were identified in that meeting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200" i="1" dirty="0" smtClean="0">
                <a:solidFill>
                  <a:schemeClr val="bg1"/>
                </a:solidFill>
              </a:rPr>
              <a:t>Additional “Board Associates” were identified to help the committees toward their goals</a:t>
            </a:r>
          </a:p>
          <a:p>
            <a:pPr>
              <a:lnSpc>
                <a:spcPct val="150000"/>
              </a:lnSpc>
            </a:pPr>
            <a:endParaRPr lang="en-US" sz="2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 bwMode="auto">
          <a:xfrm>
            <a:off x="0" y="304800"/>
            <a:ext cx="9601200" cy="0"/>
          </a:xfrm>
          <a:prstGeom prst="line">
            <a:avLst/>
          </a:prstGeom>
          <a:ln w="50800">
            <a:solidFill>
              <a:schemeClr val="tx2">
                <a:alpha val="61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123" name="Rectangle 2"/>
          <p:cNvSpPr txBox="1">
            <a:spLocks noChangeArrowheads="1"/>
          </p:cNvSpPr>
          <p:nvPr/>
        </p:nvSpPr>
        <p:spPr bwMode="auto">
          <a:xfrm>
            <a:off x="152400" y="533400"/>
            <a:ext cx="89169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</a:rPr>
              <a:t>Ideas Generated – Fall 2015</a:t>
            </a:r>
          </a:p>
          <a:p>
            <a:pPr algn="ctr" eaLnBrk="1" hangingPunct="1"/>
            <a:endParaRPr lang="en-US" sz="36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143000" y="1689998"/>
            <a:ext cx="7315200" cy="4126770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 smtClean="0">
                <a:solidFill>
                  <a:schemeClr val="bg1"/>
                </a:solidFill>
              </a:rPr>
              <a:t>Increase participation opportunities including athletic, unified sports and healthy athletes.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 smtClean="0">
                <a:solidFill>
                  <a:schemeClr val="bg1"/>
                </a:solidFill>
              </a:rPr>
              <a:t>Expand the </a:t>
            </a:r>
            <a:r>
              <a:rPr lang="en-US" sz="2200" b="1" dirty="0">
                <a:solidFill>
                  <a:schemeClr val="bg1"/>
                </a:solidFill>
              </a:rPr>
              <a:t>h</a:t>
            </a:r>
            <a:r>
              <a:rPr lang="en-US" sz="2200" b="1" dirty="0" smtClean="0">
                <a:solidFill>
                  <a:schemeClr val="bg1"/>
                </a:solidFill>
              </a:rPr>
              <a:t>ealthy athlete program to all large state championships and expand Med Fest events to various locations throughout the state.</a:t>
            </a:r>
            <a:endParaRPr lang="en-US" sz="22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791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 bwMode="auto">
          <a:xfrm>
            <a:off x="0" y="304800"/>
            <a:ext cx="9601200" cy="0"/>
          </a:xfrm>
          <a:prstGeom prst="line">
            <a:avLst/>
          </a:prstGeom>
          <a:ln w="50800">
            <a:solidFill>
              <a:schemeClr val="tx2">
                <a:alpha val="61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123" name="Rectangle 2"/>
          <p:cNvSpPr txBox="1">
            <a:spLocks noChangeArrowheads="1"/>
          </p:cNvSpPr>
          <p:nvPr/>
        </p:nvSpPr>
        <p:spPr bwMode="auto">
          <a:xfrm>
            <a:off x="152400" y="533400"/>
            <a:ext cx="89169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</a:rPr>
              <a:t>Other Committee Ideas – Fall 2015</a:t>
            </a:r>
          </a:p>
          <a:p>
            <a:pPr algn="ctr" eaLnBrk="1" hangingPunct="1"/>
            <a:endParaRPr lang="en-US" sz="36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143000" y="1689998"/>
            <a:ext cx="7315200" cy="4126770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Finance and Human Resources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Add HR responsibilities to the Finance Committee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Develop an executive summary financial report for the Board to accompany the detail – goal to make the financials easier to understand </a:t>
            </a:r>
            <a:endParaRPr lang="en-US" sz="22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5113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 bwMode="auto">
          <a:xfrm>
            <a:off x="0" y="304800"/>
            <a:ext cx="9601200" cy="0"/>
          </a:xfrm>
          <a:prstGeom prst="line">
            <a:avLst/>
          </a:prstGeom>
          <a:ln w="50800">
            <a:solidFill>
              <a:schemeClr val="tx2">
                <a:alpha val="61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123" name="Rectangle 2"/>
          <p:cNvSpPr txBox="1">
            <a:spLocks noChangeArrowheads="1"/>
          </p:cNvSpPr>
          <p:nvPr/>
        </p:nvSpPr>
        <p:spPr bwMode="auto">
          <a:xfrm>
            <a:off x="152400" y="533400"/>
            <a:ext cx="89169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</a:rPr>
              <a:t>Other Committee Ideas – Fall 2015</a:t>
            </a:r>
          </a:p>
          <a:p>
            <a:pPr algn="ctr" eaLnBrk="1" hangingPunct="1"/>
            <a:endParaRPr lang="en-US" sz="36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143000" y="1689998"/>
            <a:ext cx="7315200" cy="3111108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Governance and Board Development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By-law revisions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Board election process and appointment of Board Associate membership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endParaRPr lang="en-US" sz="22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806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 bwMode="auto">
          <a:xfrm>
            <a:off x="0" y="304800"/>
            <a:ext cx="9601200" cy="0"/>
          </a:xfrm>
          <a:prstGeom prst="line">
            <a:avLst/>
          </a:prstGeom>
          <a:ln w="50800">
            <a:solidFill>
              <a:schemeClr val="tx2">
                <a:alpha val="61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123" name="Rectangle 2"/>
          <p:cNvSpPr txBox="1">
            <a:spLocks noChangeArrowheads="1"/>
          </p:cNvSpPr>
          <p:nvPr/>
        </p:nvSpPr>
        <p:spPr bwMode="auto">
          <a:xfrm>
            <a:off x="152400" y="533400"/>
            <a:ext cx="89169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</a:rPr>
              <a:t>SOIA Strategic Plan 2014-18 </a:t>
            </a:r>
          </a:p>
          <a:p>
            <a:pPr algn="ctr" eaLnBrk="1" hangingPunct="1"/>
            <a:endParaRPr lang="en-US" sz="36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143000" y="1689998"/>
            <a:ext cx="7315200" cy="4126770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We also want to re-visit our Strategic Plan that was set forth in 2014 (A copy has been provided to you for this meeting)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A lot has changed since that time, but we don’t want to lose sight of that Plan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It is KEY that we have a secure foundation upon which to grow SOIA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5069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 bwMode="auto">
          <a:xfrm>
            <a:off x="0" y="304800"/>
            <a:ext cx="9601200" cy="0"/>
          </a:xfrm>
          <a:prstGeom prst="line">
            <a:avLst/>
          </a:prstGeom>
          <a:ln w="50800">
            <a:solidFill>
              <a:schemeClr val="tx2">
                <a:alpha val="61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268" name="Rectangle 2"/>
          <p:cNvSpPr txBox="1">
            <a:spLocks noChangeArrowheads="1"/>
          </p:cNvSpPr>
          <p:nvPr/>
        </p:nvSpPr>
        <p:spPr bwMode="auto">
          <a:xfrm>
            <a:off x="152400" y="533400"/>
            <a:ext cx="89169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400" b="1" dirty="0">
                <a:solidFill>
                  <a:schemeClr val="tx1"/>
                </a:solidFill>
                <a:latin typeface="Arial" pitchFamily="34" charset="0"/>
              </a:rPr>
              <a:t>Special </a:t>
            </a: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</a:rPr>
              <a:t>Olympics Iowa Summarized </a:t>
            </a:r>
          </a:p>
          <a:p>
            <a:pPr eaLnBrk="1" hangingPunct="1"/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</a:rPr>
              <a:t>Strategic Priorities</a:t>
            </a:r>
            <a:endParaRPr lang="en-US" sz="1400" b="1" dirty="0">
              <a:solidFill>
                <a:schemeClr val="tx1"/>
              </a:solidFill>
              <a:latin typeface="Arial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33400" y="457200"/>
            <a:ext cx="8535988" cy="6324600"/>
            <a:chOff x="1163074" y="1219200"/>
            <a:chExt cx="7317987" cy="5050383"/>
          </a:xfrm>
        </p:grpSpPr>
        <p:sp>
          <p:nvSpPr>
            <p:cNvPr id="6" name="Isosceles Triangle 5"/>
            <p:cNvSpPr/>
            <p:nvPr/>
          </p:nvSpPr>
          <p:spPr bwMode="auto">
            <a:xfrm>
              <a:off x="1163074" y="1219200"/>
              <a:ext cx="7317987" cy="1170878"/>
            </a:xfrm>
            <a:prstGeom prst="triangle">
              <a:avLst>
                <a:gd name="adj" fmla="val 50000"/>
              </a:avLst>
            </a:prstGeom>
            <a:solidFill>
              <a:srgbClr val="0087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i="1" dirty="0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53538" y="1736907"/>
              <a:ext cx="3135698" cy="5775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en-US" sz="1900" b="1" dirty="0" smtClean="0">
                  <a:solidFill>
                    <a:prstClr val="black"/>
                  </a:solidFill>
                </a:rPr>
                <a:t>Athlete Experience</a:t>
              </a:r>
            </a:p>
            <a:p>
              <a:pPr algn="ctr" defTabSz="914400"/>
              <a:endParaRPr lang="en-US" sz="200" b="1" dirty="0">
                <a:solidFill>
                  <a:prstClr val="black"/>
                </a:solidFill>
              </a:endParaRPr>
            </a:p>
            <a:p>
              <a:pPr marL="228600" indent="-228600"/>
              <a:endParaRPr lang="en-US" sz="1000" dirty="0">
                <a:solidFill>
                  <a:schemeClr val="bg2">
                    <a:lumMod val="20000"/>
                    <a:lumOff val="80000"/>
                  </a:schemeClr>
                </a:solidFill>
              </a:endParaRPr>
            </a:p>
            <a:p>
              <a:pPr algn="ctr" defTabSz="914400"/>
              <a:endParaRPr lang="en-US" sz="1000" b="1" dirty="0">
                <a:solidFill>
                  <a:prstClr val="black"/>
                </a:solidFill>
              </a:endParaRPr>
            </a:p>
          </p:txBody>
        </p:sp>
        <p:grpSp>
          <p:nvGrpSpPr>
            <p:cNvPr id="9" name="Group 7"/>
            <p:cNvGrpSpPr/>
            <p:nvPr/>
          </p:nvGrpSpPr>
          <p:grpSpPr>
            <a:xfrm>
              <a:off x="1270463" y="2438400"/>
              <a:ext cx="2201247" cy="1773045"/>
              <a:chOff x="1495366" y="2542477"/>
              <a:chExt cx="1604673" cy="1661532"/>
            </a:xfrm>
          </p:grpSpPr>
          <p:sp>
            <p:nvSpPr>
              <p:cNvPr id="24" name="Rectangle 23"/>
              <p:cNvSpPr/>
              <p:nvPr/>
            </p:nvSpPr>
            <p:spPr bwMode="auto">
              <a:xfrm>
                <a:off x="1516566" y="2542477"/>
                <a:ext cx="1583473" cy="1661532"/>
              </a:xfrm>
              <a:prstGeom prst="rect">
                <a:avLst/>
              </a:prstGeom>
              <a:solidFill>
                <a:srgbClr val="FFFDBB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dirty="0" smtClean="0">
                  <a:solidFill>
                    <a:prstClr val="black"/>
                  </a:solidFill>
                  <a:latin typeface="Arial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495366" y="2547432"/>
                <a:ext cx="1604673" cy="10479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000" b="1" dirty="0" smtClean="0">
                    <a:solidFill>
                      <a:prstClr val="black"/>
                    </a:solidFill>
                  </a:rPr>
                  <a:t>Advance Quality Sports &amp; Competitions</a:t>
                </a:r>
                <a:endParaRPr lang="en-US" sz="200" b="1" dirty="0">
                  <a:solidFill>
                    <a:prstClr val="black"/>
                  </a:solidFill>
                </a:endParaRPr>
              </a:p>
              <a:p>
                <a:pPr marL="228600" indent="-228600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1000" dirty="0" smtClean="0">
                    <a:solidFill>
                      <a:schemeClr val="tx1"/>
                    </a:solidFill>
                  </a:rPr>
                  <a:t>Enhance </a:t>
                </a:r>
                <a:r>
                  <a:rPr lang="en-US" sz="1000" dirty="0">
                    <a:solidFill>
                      <a:schemeClr val="tx1"/>
                    </a:solidFill>
                  </a:rPr>
                  <a:t>competition opportunities at the local </a:t>
                </a:r>
                <a:r>
                  <a:rPr lang="en-US" sz="1000" dirty="0" smtClean="0">
                    <a:solidFill>
                      <a:schemeClr val="tx1"/>
                    </a:solidFill>
                  </a:rPr>
                  <a:t>level</a:t>
                </a:r>
              </a:p>
              <a:p>
                <a:pPr marL="228600" indent="-228600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1000" dirty="0" smtClean="0">
                    <a:solidFill>
                      <a:schemeClr val="tx1"/>
                    </a:solidFill>
                  </a:rPr>
                  <a:t>Focus </a:t>
                </a:r>
                <a:r>
                  <a:rPr lang="en-US" sz="1000" dirty="0">
                    <a:solidFill>
                      <a:schemeClr val="tx1"/>
                    </a:solidFill>
                  </a:rPr>
                  <a:t>on consistent standards and rule application at all levels</a:t>
                </a:r>
              </a:p>
              <a:p>
                <a:pPr defTabSz="914400"/>
                <a:endParaRPr lang="en-US" sz="1000" b="1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0" name="Rectangle 9"/>
            <p:cNvSpPr/>
            <p:nvPr/>
          </p:nvSpPr>
          <p:spPr bwMode="auto">
            <a:xfrm>
              <a:off x="3680461" y="2438400"/>
              <a:ext cx="2172165" cy="1773045"/>
            </a:xfrm>
            <a:prstGeom prst="rect">
              <a:avLst/>
            </a:prstGeom>
            <a:solidFill>
              <a:srgbClr val="FFFDBB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i="1" dirty="0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651378" y="2436160"/>
              <a:ext cx="2201247" cy="1425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spcBef>
                  <a:spcPts val="0"/>
                </a:spcBef>
                <a:spcAft>
                  <a:spcPts val="600"/>
                </a:spcAft>
              </a:pPr>
              <a:r>
                <a:rPr lang="en-US" sz="1000" b="1" dirty="0" smtClean="0">
                  <a:solidFill>
                    <a:prstClr val="black"/>
                  </a:solidFill>
                </a:rPr>
                <a:t>Build Communities</a:t>
              </a:r>
              <a:endParaRPr lang="en-US" sz="200" b="1" dirty="0">
                <a:solidFill>
                  <a:prstClr val="black"/>
                </a:solidFill>
              </a:endParaRPr>
            </a:p>
            <a:p>
              <a:pPr marL="228600" indent="-228600">
                <a:spcBef>
                  <a:spcPts val="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/>
                  </a:solidFill>
                </a:rPr>
                <a:t>Expand </a:t>
              </a:r>
              <a:r>
                <a:rPr lang="en-US" sz="1000" dirty="0">
                  <a:solidFill>
                    <a:schemeClr val="tx1"/>
                  </a:solidFill>
                </a:rPr>
                <a:t>Unified </a:t>
              </a:r>
              <a:r>
                <a:rPr lang="en-US" sz="1000" dirty="0" smtClean="0">
                  <a:solidFill>
                    <a:schemeClr val="tx1"/>
                  </a:solidFill>
                </a:rPr>
                <a:t>Sports</a:t>
              </a:r>
            </a:p>
            <a:p>
              <a:pPr marL="228600" indent="-228600">
                <a:spcBef>
                  <a:spcPts val="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/>
                  </a:solidFill>
                </a:rPr>
                <a:t>Target </a:t>
              </a:r>
              <a:r>
                <a:rPr lang="en-US" sz="1000" dirty="0">
                  <a:solidFill>
                    <a:schemeClr val="tx1"/>
                  </a:solidFill>
                </a:rPr>
                <a:t>program penetration as area of growth and </a:t>
              </a:r>
              <a:r>
                <a:rPr lang="en-US" sz="1000" dirty="0" smtClean="0">
                  <a:solidFill>
                    <a:schemeClr val="tx1"/>
                  </a:solidFill>
                </a:rPr>
                <a:t>expansion</a:t>
              </a:r>
            </a:p>
            <a:p>
              <a:pPr marL="228600" indent="-228600">
                <a:spcBef>
                  <a:spcPts val="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/>
                  </a:solidFill>
                </a:rPr>
                <a:t>Utilize </a:t>
              </a:r>
              <a:r>
                <a:rPr lang="en-US" sz="1000" dirty="0">
                  <a:solidFill>
                    <a:schemeClr val="tx1"/>
                  </a:solidFill>
                </a:rPr>
                <a:t>sports to leverage partnerships, grow athlete and volunteer base, and enhance public awareness of SOIA</a:t>
              </a:r>
            </a:p>
            <a:p>
              <a:pPr defTabSz="914400"/>
              <a:endParaRPr lang="en-US" sz="1000" b="1" dirty="0">
                <a:solidFill>
                  <a:prstClr val="black"/>
                </a:solidFill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6180155" y="2438399"/>
              <a:ext cx="2201247" cy="1773045"/>
              <a:chOff x="1516566" y="2542477"/>
              <a:chExt cx="1604673" cy="1661532"/>
            </a:xfrm>
          </p:grpSpPr>
          <p:sp>
            <p:nvSpPr>
              <p:cNvPr id="22" name="Rectangle 21"/>
              <p:cNvSpPr/>
              <p:nvPr/>
            </p:nvSpPr>
            <p:spPr bwMode="auto">
              <a:xfrm>
                <a:off x="1516566" y="2542477"/>
                <a:ext cx="1583473" cy="1661532"/>
              </a:xfrm>
              <a:prstGeom prst="rect">
                <a:avLst/>
              </a:prstGeom>
              <a:solidFill>
                <a:srgbClr val="FFFDBB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dirty="0" smtClean="0">
                  <a:solidFill>
                    <a:prstClr val="black"/>
                  </a:solidFill>
                  <a:latin typeface="Arial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516566" y="2544117"/>
                <a:ext cx="1604673" cy="1335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>
                  <a:spcAft>
                    <a:spcPts val="600"/>
                  </a:spcAft>
                </a:pPr>
                <a:r>
                  <a:rPr lang="en-US" sz="1000" b="1" dirty="0" smtClean="0">
                    <a:solidFill>
                      <a:prstClr val="black"/>
                    </a:solidFill>
                  </a:rPr>
                  <a:t>Connect  Fans &amp; Funds</a:t>
                </a:r>
                <a:endParaRPr lang="en-US" sz="200" b="1" dirty="0" smtClean="0">
                  <a:solidFill>
                    <a:prstClr val="black"/>
                  </a:solidFill>
                </a:endParaRPr>
              </a:p>
              <a:p>
                <a:pPr marL="171450" indent="-17145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1000" dirty="0" smtClean="0">
                    <a:solidFill>
                      <a:schemeClr val="tx1"/>
                    </a:solidFill>
                  </a:rPr>
                  <a:t>Build </a:t>
                </a:r>
                <a:r>
                  <a:rPr lang="en-US" sz="1000" dirty="0">
                    <a:solidFill>
                      <a:schemeClr val="tx1"/>
                    </a:solidFill>
                  </a:rPr>
                  <a:t>a comprehensive fundraising </a:t>
                </a:r>
                <a:r>
                  <a:rPr lang="en-US" sz="1000" dirty="0" smtClean="0">
                    <a:solidFill>
                      <a:schemeClr val="tx1"/>
                    </a:solidFill>
                  </a:rPr>
                  <a:t>program</a:t>
                </a:r>
              </a:p>
              <a:p>
                <a:pPr marL="171450" indent="-17145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1000" dirty="0" smtClean="0">
                    <a:solidFill>
                      <a:schemeClr val="tx1"/>
                    </a:solidFill>
                  </a:rPr>
                  <a:t>Leverage </a:t>
                </a:r>
                <a:r>
                  <a:rPr lang="en-US" sz="1000" dirty="0">
                    <a:solidFill>
                      <a:schemeClr val="tx1"/>
                    </a:solidFill>
                  </a:rPr>
                  <a:t>LETR into local and area fundraising </a:t>
                </a:r>
                <a:r>
                  <a:rPr lang="en-US" sz="1000" dirty="0" smtClean="0">
                    <a:solidFill>
                      <a:schemeClr val="tx1"/>
                    </a:solidFill>
                  </a:rPr>
                  <a:t>opportunities</a:t>
                </a:r>
              </a:p>
              <a:p>
                <a:pPr marL="171450" indent="-17145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1000" dirty="0" smtClean="0">
                    <a:solidFill>
                      <a:schemeClr val="tx1"/>
                    </a:solidFill>
                  </a:rPr>
                  <a:t>Develop </a:t>
                </a:r>
                <a:r>
                  <a:rPr lang="en-US" sz="1000" dirty="0">
                    <a:solidFill>
                      <a:schemeClr val="tx1"/>
                    </a:solidFill>
                  </a:rPr>
                  <a:t>innovative, fundraising events that connect with new audiences</a:t>
                </a:r>
              </a:p>
              <a:p>
                <a:pPr defTabSz="914400"/>
                <a:endParaRPr lang="en-US" sz="1000" b="1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" name="Group 16"/>
            <p:cNvGrpSpPr/>
            <p:nvPr/>
          </p:nvGrpSpPr>
          <p:grpSpPr>
            <a:xfrm>
              <a:off x="1280161" y="4244710"/>
              <a:ext cx="7072104" cy="835614"/>
              <a:chOff x="1538868" y="4376725"/>
              <a:chExt cx="6735337" cy="1040265"/>
            </a:xfrm>
          </p:grpSpPr>
          <p:sp>
            <p:nvSpPr>
              <p:cNvPr id="20" name="Rectangle 19"/>
              <p:cNvSpPr/>
              <p:nvPr/>
            </p:nvSpPr>
            <p:spPr bwMode="auto">
              <a:xfrm>
                <a:off x="1538868" y="4404723"/>
                <a:ext cx="6735337" cy="680233"/>
              </a:xfrm>
              <a:prstGeom prst="rect">
                <a:avLst/>
              </a:prstGeom>
              <a:solidFill>
                <a:srgbClr val="FFFDBB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dirty="0" smtClean="0">
                  <a:solidFill>
                    <a:prstClr val="black"/>
                  </a:solidFill>
                  <a:latin typeface="Arial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263733" y="4376725"/>
                <a:ext cx="5307953" cy="10402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en-US" sz="1000" b="1" dirty="0" smtClean="0">
                    <a:solidFill>
                      <a:prstClr val="black"/>
                    </a:solidFill>
                  </a:rPr>
                  <a:t>Develop Movement Leadership</a:t>
                </a:r>
              </a:p>
              <a:p>
                <a:pPr algn="ctr" defTabSz="914400"/>
                <a:endParaRPr lang="en-US" sz="200" b="1" dirty="0" smtClean="0">
                  <a:solidFill>
                    <a:prstClr val="black"/>
                  </a:solidFill>
                </a:endParaRPr>
              </a:p>
              <a:p>
                <a:pPr marL="171450" indent="-171450"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1000" dirty="0" smtClean="0">
                    <a:solidFill>
                      <a:schemeClr val="tx1"/>
                    </a:solidFill>
                  </a:rPr>
                  <a:t>Define </a:t>
                </a:r>
                <a:r>
                  <a:rPr lang="en-US" sz="1000" dirty="0">
                    <a:solidFill>
                      <a:schemeClr val="tx1"/>
                    </a:solidFill>
                  </a:rPr>
                  <a:t>current roles of leadership </a:t>
                </a:r>
                <a:r>
                  <a:rPr lang="en-US" sz="1000" dirty="0" smtClean="0">
                    <a:solidFill>
                      <a:schemeClr val="tx1"/>
                    </a:solidFill>
                  </a:rPr>
                  <a:t>team</a:t>
                </a:r>
              </a:p>
              <a:p>
                <a:pPr marL="171450" indent="-171450"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1000" dirty="0" smtClean="0">
                    <a:solidFill>
                      <a:schemeClr val="tx1"/>
                    </a:solidFill>
                  </a:rPr>
                  <a:t>Develop </a:t>
                </a:r>
                <a:r>
                  <a:rPr lang="en-US" sz="1000" dirty="0">
                    <a:solidFill>
                      <a:schemeClr val="tx1"/>
                    </a:solidFill>
                  </a:rPr>
                  <a:t>staffing plan that reflects vision and priorities of </a:t>
                </a:r>
                <a:r>
                  <a:rPr lang="en-US" sz="1000" dirty="0" smtClean="0">
                    <a:solidFill>
                      <a:schemeClr val="tx1"/>
                    </a:solidFill>
                  </a:rPr>
                  <a:t>organization</a:t>
                </a:r>
              </a:p>
              <a:p>
                <a:pPr marL="171450" indent="-171450"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1000" dirty="0" smtClean="0">
                    <a:solidFill>
                      <a:schemeClr val="tx1"/>
                    </a:solidFill>
                  </a:rPr>
                  <a:t>Encourage </a:t>
                </a:r>
                <a:r>
                  <a:rPr lang="en-US" sz="1000" dirty="0">
                    <a:solidFill>
                      <a:schemeClr val="tx1"/>
                    </a:solidFill>
                  </a:rPr>
                  <a:t>excellence through advanced education and training</a:t>
                </a:r>
              </a:p>
              <a:p>
                <a:pPr algn="ctr" defTabSz="914400"/>
                <a:endParaRPr lang="en-US" sz="1000" b="1" dirty="0" smtClean="0">
                  <a:solidFill>
                    <a:prstClr val="black"/>
                  </a:solidFill>
                </a:endParaRPr>
              </a:p>
              <a:p>
                <a:pPr defTabSz="914400"/>
                <a:endParaRPr lang="en-US" sz="10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4" name="Group 17"/>
            <p:cNvGrpSpPr/>
            <p:nvPr/>
          </p:nvGrpSpPr>
          <p:grpSpPr>
            <a:xfrm>
              <a:off x="1280161" y="4853786"/>
              <a:ext cx="7072104" cy="835613"/>
              <a:chOff x="1538868" y="4376062"/>
              <a:chExt cx="6735337" cy="1040261"/>
            </a:xfrm>
          </p:grpSpPr>
          <p:sp>
            <p:nvSpPr>
              <p:cNvPr id="18" name="Rectangle 17"/>
              <p:cNvSpPr/>
              <p:nvPr/>
            </p:nvSpPr>
            <p:spPr bwMode="auto">
              <a:xfrm>
                <a:off x="1538868" y="4404723"/>
                <a:ext cx="6735337" cy="680233"/>
              </a:xfrm>
              <a:prstGeom prst="rect">
                <a:avLst/>
              </a:prstGeom>
              <a:solidFill>
                <a:srgbClr val="FFFDBB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dirty="0" smtClean="0">
                  <a:solidFill>
                    <a:prstClr val="black"/>
                  </a:solidFill>
                  <a:latin typeface="Arial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252560" y="4376062"/>
                <a:ext cx="5307953" cy="1040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en-US" sz="1000" b="1" dirty="0" smtClean="0">
                    <a:solidFill>
                      <a:prstClr val="black"/>
                    </a:solidFill>
                  </a:rPr>
                  <a:t>Establish Sustainable Capabilities</a:t>
                </a:r>
              </a:p>
              <a:p>
                <a:pPr algn="ctr" defTabSz="914400"/>
                <a:endParaRPr lang="en-US" sz="200" b="1" dirty="0" smtClean="0">
                  <a:solidFill>
                    <a:prstClr val="black"/>
                  </a:solidFill>
                </a:endParaRPr>
              </a:p>
              <a:p>
                <a:pPr marL="171450" indent="-171450" defTabSz="914400">
                  <a:buFont typeface="Arial" panose="020B0604020202020204" pitchFamily="34" charset="0"/>
                  <a:buChar char="•"/>
                </a:pPr>
                <a:r>
                  <a:rPr lang="en-US" sz="1000" dirty="0" smtClean="0">
                    <a:solidFill>
                      <a:schemeClr val="tx1"/>
                    </a:solidFill>
                  </a:rPr>
                  <a:t>Infrastructure Assessment</a:t>
                </a:r>
              </a:p>
              <a:p>
                <a:pPr marL="171450" indent="-171450" defTabSz="914400">
                  <a:buFont typeface="Arial" panose="020B0604020202020204" pitchFamily="34" charset="0"/>
                  <a:buChar char="•"/>
                </a:pPr>
                <a:r>
                  <a:rPr lang="en-US" sz="1000" dirty="0" smtClean="0">
                    <a:solidFill>
                      <a:schemeClr val="tx1"/>
                    </a:solidFill>
                  </a:rPr>
                  <a:t>Review current data management</a:t>
                </a:r>
              </a:p>
              <a:p>
                <a:pPr marL="171450" indent="-171450" defTabSz="914400">
                  <a:buFont typeface="Arial" panose="020B0604020202020204" pitchFamily="34" charset="0"/>
                  <a:buChar char="•"/>
                </a:pPr>
                <a:r>
                  <a:rPr lang="en-US" sz="1000" dirty="0" smtClean="0">
                    <a:solidFill>
                      <a:schemeClr val="tx1"/>
                    </a:solidFill>
                  </a:rPr>
                  <a:t>Develop and implement inclusive Volunteer Management System</a:t>
                </a:r>
              </a:p>
              <a:p>
                <a:pPr marL="228600" indent="-228600" defTabSz="914400">
                  <a:buAutoNum type="arabicPeriod"/>
                </a:pPr>
                <a:endParaRPr lang="en-US" sz="1000" dirty="0" smtClean="0">
                  <a:solidFill>
                    <a:prstClr val="black"/>
                  </a:solidFill>
                </a:endParaRPr>
              </a:p>
              <a:p>
                <a:pPr marL="228600" indent="-228600" defTabSz="914400">
                  <a:buAutoNum type="arabicPeriod"/>
                </a:pPr>
                <a:endParaRPr lang="en-US" sz="10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5" name="Group 20"/>
            <p:cNvGrpSpPr/>
            <p:nvPr/>
          </p:nvGrpSpPr>
          <p:grpSpPr>
            <a:xfrm>
              <a:off x="1280161" y="5562602"/>
              <a:ext cx="7072104" cy="706981"/>
              <a:chOff x="1538868" y="4404723"/>
              <a:chExt cx="6735337" cy="680233"/>
            </a:xfrm>
            <a:solidFill>
              <a:srgbClr val="FFC000"/>
            </a:solidFill>
          </p:grpSpPr>
          <p:sp>
            <p:nvSpPr>
              <p:cNvPr id="16" name="Rectangle 15"/>
              <p:cNvSpPr/>
              <p:nvPr/>
            </p:nvSpPr>
            <p:spPr bwMode="auto">
              <a:xfrm>
                <a:off x="1538868" y="4404723"/>
                <a:ext cx="6735337" cy="680233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dirty="0" smtClean="0">
                  <a:solidFill>
                    <a:prstClr val="black"/>
                  </a:solidFill>
                  <a:latin typeface="Arial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2263733" y="4418085"/>
                <a:ext cx="5307953" cy="56265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en-US" b="1" dirty="0" smtClean="0">
                    <a:solidFill>
                      <a:prstClr val="black"/>
                    </a:solidFill>
                  </a:rPr>
                  <a:t>Special Olympics Foundation:</a:t>
                </a:r>
              </a:p>
              <a:p>
                <a:pPr algn="ctr" defTabSz="914400"/>
                <a:r>
                  <a:rPr lang="en-US" b="1" dirty="0" smtClean="0">
                    <a:solidFill>
                      <a:prstClr val="black"/>
                    </a:solidFill>
                  </a:rPr>
                  <a:t>Mission, Values and Model of Change</a:t>
                </a:r>
                <a:endParaRPr lang="en-US" b="1" dirty="0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375906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 bwMode="auto">
          <a:xfrm>
            <a:off x="0" y="304800"/>
            <a:ext cx="9601200" cy="0"/>
          </a:xfrm>
          <a:prstGeom prst="line">
            <a:avLst/>
          </a:prstGeom>
          <a:ln w="50800">
            <a:solidFill>
              <a:schemeClr val="tx2">
                <a:alpha val="61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123" name="Rectangle 2"/>
          <p:cNvSpPr txBox="1">
            <a:spLocks noChangeArrowheads="1"/>
          </p:cNvSpPr>
          <p:nvPr/>
        </p:nvSpPr>
        <p:spPr bwMode="auto">
          <a:xfrm>
            <a:off x="152400" y="533400"/>
            <a:ext cx="89169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</a:rPr>
              <a:t>Additional Carry-Over Ideas</a:t>
            </a:r>
          </a:p>
          <a:p>
            <a:pPr algn="ctr" eaLnBrk="1" hangingPunct="1"/>
            <a:endParaRPr lang="en-US" sz="36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143000" y="1689998"/>
            <a:ext cx="7315200" cy="3618939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Support of new management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How can we help stabilize SOIA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How can we help the VP-Programming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How can we help the VP-Development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Board reporting of volunteer hours, etc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en-US" sz="22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2934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 bwMode="auto">
          <a:xfrm>
            <a:off x="0" y="304800"/>
            <a:ext cx="9601200" cy="0"/>
          </a:xfrm>
          <a:prstGeom prst="line">
            <a:avLst/>
          </a:prstGeom>
          <a:ln w="50800">
            <a:solidFill>
              <a:schemeClr val="tx2">
                <a:alpha val="61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123" name="Rectangle 2"/>
          <p:cNvSpPr txBox="1">
            <a:spLocks noChangeArrowheads="1"/>
          </p:cNvSpPr>
          <p:nvPr/>
        </p:nvSpPr>
        <p:spPr bwMode="auto">
          <a:xfrm>
            <a:off x="152400" y="533400"/>
            <a:ext cx="89169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</a:rPr>
              <a:t>Today’s Brainstorming Session</a:t>
            </a:r>
          </a:p>
          <a:p>
            <a:pPr algn="ctr" eaLnBrk="1" hangingPunct="1"/>
            <a:endParaRPr lang="en-US" sz="36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143000" y="1689998"/>
            <a:ext cx="7315200" cy="4126770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Discuss ideas from last fall and Strat Plan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Are those still our goals?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What new goals do we have?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What information can we provide at the Retreat to help move these ideas forward?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en-US" sz="2200" dirty="0" smtClean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en-US" sz="22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1807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itle set in &amp;#x0D;&amp;#x0A;Georgia 50pt&amp;quot;&quot;/&gt;&lt;property id=&quot;20307&quot; value=&quot;760&quot;/&gt;&lt;/object&gt;&lt;object type=&quot;3&quot; unique_id=&quot;10005&quot;&gt;&lt;property id=&quot;20148&quot; value=&quot;5&quot;/&gt;&lt;property id=&quot;20300&quot; value=&quot;Slide 2 - &amp;quot;Headline set in Georgia 28pt&amp;quot;&quot;/&gt;&lt;property id=&quot;20307&quot; value=&quot;754&quot;/&gt;&lt;/object&gt;&lt;object type=&quot;3&quot; unique_id=&quot;10006&quot;&gt;&lt;property id=&quot;20148&quot; value=&quot;5&quot;/&gt;&lt;property id=&quot;20300&quot; value=&quot;Slide 3 - &amp;quot;Headline set in Georgia 28pt&amp;#x0D;&amp;#x0A;Sub-Headline set in Georgia 20pt&amp;quot;&quot;/&gt;&lt;property id=&quot;20307&quot; value=&quot;758&quot;/&gt;&lt;/object&gt;&lt;object type=&quot;3&quot; unique_id=&quot;10008&quot;&gt;&lt;property id=&quot;20148&quot; value=&quot;5&quot;/&gt;&lt;property id=&quot;20300&quot; value=&quot;Slide 4 - &amp;quot;Divider text&amp;quot;&quot;/&gt;&lt;property id=&quot;20307&quot; value=&quot;757&quot;/&gt;&lt;/object&gt;&lt;object type=&quot;3&quot; unique_id=&quot;10009&quot;&gt;&lt;property id=&quot;20148&quot; value=&quot;5&quot;/&gt;&lt;property id=&quot;20300&quot; value=&quot;Slide 5 - &amp;quot;Tools&amp;quot;&quot;/&gt;&lt;property id=&quot;20307&quot; value=&quot;762&quot;/&gt;&lt;/object&gt;&lt;object type=&quot;3&quot; unique_id=&quot;10010&quot;&gt;&lt;property id=&quot;20148&quot; value=&quot;5&quot;/&gt;&lt;property id=&quot;20300&quot; value=&quot;Slide 6 - &amp;quot;PowerPoint best practices&amp;quot;&quot;/&gt;&lt;property id=&quot;20307&quot; value=&quot;763&quot;/&gt;&lt;/object&gt;&lt;object type=&quot;3&quot; unique_id=&quot;10011&quot;&gt;&lt;property id=&quot;20148&quot; value=&quot;5&quot;/&gt;&lt;property id=&quot;20300&quot; value=&quot;Slide 7 - &amp;quot;Sample chart page&amp;quot;&quot;/&gt;&lt;property id=&quot;20307&quot; value=&quot;764&quot;/&gt;&lt;/object&gt;&lt;object type=&quot;3&quot; unique_id=&quot;10012&quot;&gt;&lt;property id=&quot;20148&quot; value=&quot;5&quot;/&gt;&lt;property id=&quot;20300&quot; value=&quot;Slide 8 - &amp;quot;Sample table pages&amp;quot;&quot;/&gt;&lt;property id=&quot;20307&quot; value=&quot;765&quot;/&gt;&lt;/object&gt;&lt;object type=&quot;3&quot; unique_id=&quot;10013&quot;&gt;&lt;property id=&quot;20148&quot; value=&quot;5&quot;/&gt;&lt;property id=&quot;20300&quot; value=&quot;Slide 9 - &amp;quot;Copyright/classifications:&amp;quot;&quot;/&gt;&lt;property id=&quot;20307&quot; value=&quot;767&quot;/&gt;&lt;/object&gt;&lt;/object&gt;&lt;/object&gt;&lt;/database&gt;"/>
</p:tagLst>
</file>

<file path=ppt/theme/theme1.xml><?xml version="1.0" encoding="utf-8"?>
<a:theme xmlns:a="http://schemas.openxmlformats.org/drawingml/2006/main" name="Wells_Fargo">
  <a:themeElements>
    <a:clrScheme name="Wells_Fargo 14">
      <a:dk1>
        <a:srgbClr val="5A5D62"/>
      </a:dk1>
      <a:lt1>
        <a:srgbClr val="FFFFFF"/>
      </a:lt1>
      <a:dk2>
        <a:srgbClr val="D4002F"/>
      </a:dk2>
      <a:lt2>
        <a:srgbClr val="8E9091"/>
      </a:lt2>
      <a:accent1>
        <a:srgbClr val="688FCF"/>
      </a:accent1>
      <a:accent2>
        <a:srgbClr val="F25316"/>
      </a:accent2>
      <a:accent3>
        <a:srgbClr val="FFFFFF"/>
      </a:accent3>
      <a:accent4>
        <a:srgbClr val="4C4E53"/>
      </a:accent4>
      <a:accent5>
        <a:srgbClr val="B9C6E4"/>
      </a:accent5>
      <a:accent6>
        <a:srgbClr val="DB4A13"/>
      </a:accent6>
      <a:hlink>
        <a:srgbClr val="739600"/>
      </a:hlink>
      <a:folHlink>
        <a:srgbClr val="F28B13"/>
      </a:folHlink>
    </a:clrScheme>
    <a:fontScheme name="Wells_Fargo">
      <a:majorFont>
        <a:latin typeface="Georgia"/>
        <a:ea typeface="MS PGothic"/>
        <a:cs typeface="MS PGothic"/>
      </a:majorFont>
      <a:minorFont>
        <a:latin typeface="Verdana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626366"/>
            </a:solidFill>
            <a:effectLst/>
            <a:latin typeface="Verdana" pitchFamily="34" charset="0"/>
            <a:ea typeface="MS PGothic"/>
            <a:cs typeface="MS PGothic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626366"/>
            </a:solidFill>
            <a:effectLst/>
            <a:latin typeface="Verdana" pitchFamily="34" charset="0"/>
            <a:ea typeface="MS PGothic"/>
            <a:cs typeface="MS PGothic"/>
          </a:defRPr>
        </a:defPPr>
      </a:lstStyle>
    </a:lnDef>
  </a:objectDefaults>
  <a:extraClrSchemeLst>
    <a:extraClrScheme>
      <a:clrScheme name="Wells_Farg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lls_Farg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lls_Farg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lls_Farg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lls_Farg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lls_Farg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lls_Farg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lls_Farg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lls_Farg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lls_Farg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lls_Farg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lls_Farg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lls_Fargo 13">
        <a:dk1>
          <a:srgbClr val="5A5D62"/>
        </a:dk1>
        <a:lt1>
          <a:srgbClr val="FFFFFF"/>
        </a:lt1>
        <a:dk2>
          <a:srgbClr val="D4002F"/>
        </a:dk2>
        <a:lt2>
          <a:srgbClr val="8E9091"/>
        </a:lt2>
        <a:accent1>
          <a:srgbClr val="688FCF"/>
        </a:accent1>
        <a:accent2>
          <a:srgbClr val="F25316"/>
        </a:accent2>
        <a:accent3>
          <a:srgbClr val="FFFFFF"/>
        </a:accent3>
        <a:accent4>
          <a:srgbClr val="4C4E53"/>
        </a:accent4>
        <a:accent5>
          <a:srgbClr val="B9C6E4"/>
        </a:accent5>
        <a:accent6>
          <a:srgbClr val="DB4A13"/>
        </a:accent6>
        <a:hlink>
          <a:srgbClr val="739600"/>
        </a:hlink>
        <a:folHlink>
          <a:srgbClr val="70461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lls_Fargo 14">
        <a:dk1>
          <a:srgbClr val="5A5D62"/>
        </a:dk1>
        <a:lt1>
          <a:srgbClr val="FFFFFF"/>
        </a:lt1>
        <a:dk2>
          <a:srgbClr val="D4002F"/>
        </a:dk2>
        <a:lt2>
          <a:srgbClr val="8E9091"/>
        </a:lt2>
        <a:accent1>
          <a:srgbClr val="688FCF"/>
        </a:accent1>
        <a:accent2>
          <a:srgbClr val="F25316"/>
        </a:accent2>
        <a:accent3>
          <a:srgbClr val="FFFFFF"/>
        </a:accent3>
        <a:accent4>
          <a:srgbClr val="4C4E53"/>
        </a:accent4>
        <a:accent5>
          <a:srgbClr val="B9C6E4"/>
        </a:accent5>
        <a:accent6>
          <a:srgbClr val="DB4A13"/>
        </a:accent6>
        <a:hlink>
          <a:srgbClr val="739600"/>
        </a:hlink>
        <a:folHlink>
          <a:srgbClr val="F28B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lls_Fargo 15">
        <a:dk1>
          <a:srgbClr val="5A5D62"/>
        </a:dk1>
        <a:lt1>
          <a:srgbClr val="FFFFFF"/>
        </a:lt1>
        <a:dk2>
          <a:srgbClr val="D4002F"/>
        </a:dk2>
        <a:lt2>
          <a:srgbClr val="8E9091"/>
        </a:lt2>
        <a:accent1>
          <a:srgbClr val="688FCF"/>
        </a:accent1>
        <a:accent2>
          <a:srgbClr val="F25316"/>
        </a:accent2>
        <a:accent3>
          <a:srgbClr val="FFFFFF"/>
        </a:accent3>
        <a:accent4>
          <a:srgbClr val="4C4E53"/>
        </a:accent4>
        <a:accent5>
          <a:srgbClr val="B9C6E4"/>
        </a:accent5>
        <a:accent6>
          <a:srgbClr val="DB4A13"/>
        </a:accent6>
        <a:hlink>
          <a:srgbClr val="739600"/>
        </a:hlink>
        <a:folHlink>
          <a:srgbClr val="A990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lls_Fargo 16">
        <a:dk1>
          <a:srgbClr val="5A5D62"/>
        </a:dk1>
        <a:lt1>
          <a:srgbClr val="FFFFFF"/>
        </a:lt1>
        <a:dk2>
          <a:srgbClr val="D4002F"/>
        </a:dk2>
        <a:lt2>
          <a:srgbClr val="8E9091"/>
        </a:lt2>
        <a:accent1>
          <a:srgbClr val="688FCF"/>
        </a:accent1>
        <a:accent2>
          <a:srgbClr val="F25316"/>
        </a:accent2>
        <a:accent3>
          <a:srgbClr val="FFFFFF"/>
        </a:accent3>
        <a:accent4>
          <a:srgbClr val="4C4E53"/>
        </a:accent4>
        <a:accent5>
          <a:srgbClr val="B9C6E4"/>
        </a:accent5>
        <a:accent6>
          <a:srgbClr val="DB4A13"/>
        </a:accent6>
        <a:hlink>
          <a:srgbClr val="739600"/>
        </a:hlink>
        <a:folHlink>
          <a:srgbClr val="8D6B4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Wells_Fargo</Template>
  <TotalTime>9956</TotalTime>
  <Words>480</Words>
  <Application>Microsoft Office PowerPoint</Application>
  <PresentationFormat>Custom</PresentationFormat>
  <Paragraphs>83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MS PGothic</vt:lpstr>
      <vt:lpstr>Arial</vt:lpstr>
      <vt:lpstr>Georgia</vt:lpstr>
      <vt:lpstr>Verdana</vt:lpstr>
      <vt:lpstr>Wingdings</vt:lpstr>
      <vt:lpstr>ヒラギノ角ゴ Pro W3</vt:lpstr>
      <vt:lpstr>Wells_Fargo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Wells Fargo &amp; Co.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Leadership Meeting Presentation Slides</dc:title>
  <dc:creator>Chick Herbert;Pam Gunsten;Mark Reed;Jamie Boersma</dc:creator>
  <cp:lastModifiedBy>Laura Reed</cp:lastModifiedBy>
  <cp:revision>633</cp:revision>
  <cp:lastPrinted>2008-05-08T12:20:13Z</cp:lastPrinted>
  <dcterms:created xsi:type="dcterms:W3CDTF">2009-03-15T18:26:52Z</dcterms:created>
  <dcterms:modified xsi:type="dcterms:W3CDTF">2016-02-13T03:53:24Z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